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  <p:sldMasterId id="2147483694" r:id="rId24"/>
    <p:sldMasterId id="2147483696" r:id="rId25"/>
  </p:sldMasterIdLst>
  <p:sldIdLst>
    <p:sldId id="256" r:id="rId26"/>
    <p:sldId id="257" r:id="rId27"/>
    <p:sldId id="258" r:id="rId28"/>
    <p:sldId id="263" r:id="rId29"/>
    <p:sldId id="264" r:id="rId30"/>
    <p:sldId id="265" r:id="rId31"/>
    <p:sldId id="260" r:id="rId32"/>
    <p:sldId id="266" r:id="rId33"/>
    <p:sldId id="267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01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8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3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DOWNLOAD\Project%20&amp;%20Coding\Global%20Disease%20Outbreak%20Analysis\17207183\DiseaseOutbreaks\Outbreaks.csv" TargetMode="External"/><Relationship Id="rId4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lrMapOvr bg1="lt1" tx1="dk1" bg2="lt2" tx2="dk2" accent1="accent1" accent2="accent2" accent3="accent3" accent4="accent4" accent5="accent5" accent6="accent6" hlink="hlink" folHlink="folHlink"/>
  <c:pivotSource>
    <c:name>[Outbreaks.csv]Disease by year!PivotTable3</c:name>
    <c:fmtId val="1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cap="all" normalizeH="0" baseline="0"/>
              <a:t>year wise trend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4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4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4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'Disease by year'!$B$3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'Disease by year'!$A$4:$A$31</c:f>
              <c:strCache>
                <c:ptCount val="27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  <c:pt idx="20">
                  <c:v>2016</c:v>
                </c:pt>
                <c:pt idx="21">
                  <c:v>2017</c:v>
                </c:pt>
                <c:pt idx="22">
                  <c:v>2018</c:v>
                </c:pt>
                <c:pt idx="23">
                  <c:v>2019</c:v>
                </c:pt>
                <c:pt idx="24">
                  <c:v>2020</c:v>
                </c:pt>
                <c:pt idx="25">
                  <c:v>2021</c:v>
                </c:pt>
                <c:pt idx="26">
                  <c:v>2022</c:v>
                </c:pt>
              </c:strCache>
            </c:strRef>
          </c:cat>
          <c:val>
            <c:numRef>
              <c:f>'Disease by year'!$B$4:$B$31</c:f>
              <c:numCache>
                <c:formatCode>General</c:formatCode>
                <c:ptCount val="27"/>
                <c:pt idx="0">
                  <c:v>78</c:v>
                </c:pt>
                <c:pt idx="1">
                  <c:v>42</c:v>
                </c:pt>
                <c:pt idx="2">
                  <c:v>86</c:v>
                </c:pt>
                <c:pt idx="3">
                  <c:v>67</c:v>
                </c:pt>
                <c:pt idx="4">
                  <c:v>40</c:v>
                </c:pt>
                <c:pt idx="5">
                  <c:v>49</c:v>
                </c:pt>
                <c:pt idx="6">
                  <c:v>36</c:v>
                </c:pt>
                <c:pt idx="7">
                  <c:v>83</c:v>
                </c:pt>
                <c:pt idx="8">
                  <c:v>73</c:v>
                </c:pt>
                <c:pt idx="9">
                  <c:v>40</c:v>
                </c:pt>
                <c:pt idx="10">
                  <c:v>43</c:v>
                </c:pt>
                <c:pt idx="11">
                  <c:v>29</c:v>
                </c:pt>
                <c:pt idx="12">
                  <c:v>48</c:v>
                </c:pt>
                <c:pt idx="13">
                  <c:v>207</c:v>
                </c:pt>
                <c:pt idx="14">
                  <c:v>73</c:v>
                </c:pt>
                <c:pt idx="15">
                  <c:v>48</c:v>
                </c:pt>
                <c:pt idx="16">
                  <c:v>33</c:v>
                </c:pt>
                <c:pt idx="17">
                  <c:v>33</c:v>
                </c:pt>
                <c:pt idx="18">
                  <c:v>40</c:v>
                </c:pt>
                <c:pt idx="19">
                  <c:v>57</c:v>
                </c:pt>
                <c:pt idx="20">
                  <c:v>58</c:v>
                </c:pt>
                <c:pt idx="21">
                  <c:v>57</c:v>
                </c:pt>
                <c:pt idx="22">
                  <c:v>43</c:v>
                </c:pt>
                <c:pt idx="23">
                  <c:v>95</c:v>
                </c:pt>
                <c:pt idx="24">
                  <c:v>257</c:v>
                </c:pt>
                <c:pt idx="25">
                  <c:v>275</c:v>
                </c:pt>
                <c:pt idx="26">
                  <c:v>237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4D3-462F-9E84-A30A7B8E5A0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38472976"/>
        <c:axId val="1138482096"/>
      </c:lineChart>
      <c:catAx>
        <c:axId val="1138472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8482096"/>
        <c:crosses val="autoZero"/>
        <c:auto val="1"/>
        <c:lblAlgn val="ctr"/>
        <c:lblOffset val="100"/>
        <c:noMultiLvlLbl val="0"/>
      </c:catAx>
      <c:valAx>
        <c:axId val="1138482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8472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[Outbreaks.csv]Disease by Continent!PivotTable4</c:name>
    <c:fmtId val="7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rgbClr val="92D05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rgbClr val="92D05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rgbClr val="92D050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'Disease by Continent'!$B$3:$B$4</c:f>
              <c:strCache>
                <c:ptCount val="1"/>
                <c:pt idx="0">
                  <c:v>Africa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'Disease by Continent'!$A$5:$A$32</c:f>
              <c:strCache>
                <c:ptCount val="27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  <c:pt idx="20">
                  <c:v>2016</c:v>
                </c:pt>
                <c:pt idx="21">
                  <c:v>2017</c:v>
                </c:pt>
                <c:pt idx="22">
                  <c:v>2018</c:v>
                </c:pt>
                <c:pt idx="23">
                  <c:v>2019</c:v>
                </c:pt>
                <c:pt idx="24">
                  <c:v>2020</c:v>
                </c:pt>
                <c:pt idx="25">
                  <c:v>2021</c:v>
                </c:pt>
                <c:pt idx="26">
                  <c:v>2022</c:v>
                </c:pt>
              </c:strCache>
            </c:strRef>
          </c:cat>
          <c:val>
            <c:numRef>
              <c:f>'Disease by Continent'!$B$5:$B$32</c:f>
              <c:numCache>
                <c:formatCode>General</c:formatCode>
                <c:ptCount val="27"/>
                <c:pt idx="0">
                  <c:v>45</c:v>
                </c:pt>
                <c:pt idx="1">
                  <c:v>30</c:v>
                </c:pt>
                <c:pt idx="2">
                  <c:v>25</c:v>
                </c:pt>
                <c:pt idx="3">
                  <c:v>35</c:v>
                </c:pt>
                <c:pt idx="4">
                  <c:v>15</c:v>
                </c:pt>
                <c:pt idx="5">
                  <c:v>31</c:v>
                </c:pt>
                <c:pt idx="6">
                  <c:v>23</c:v>
                </c:pt>
                <c:pt idx="7">
                  <c:v>21</c:v>
                </c:pt>
                <c:pt idx="8">
                  <c:v>27</c:v>
                </c:pt>
                <c:pt idx="9">
                  <c:v>19</c:v>
                </c:pt>
                <c:pt idx="10">
                  <c:v>20</c:v>
                </c:pt>
                <c:pt idx="11">
                  <c:v>18</c:v>
                </c:pt>
                <c:pt idx="12">
                  <c:v>34</c:v>
                </c:pt>
                <c:pt idx="13">
                  <c:v>49</c:v>
                </c:pt>
                <c:pt idx="14">
                  <c:v>31</c:v>
                </c:pt>
                <c:pt idx="15">
                  <c:v>15</c:v>
                </c:pt>
                <c:pt idx="16">
                  <c:v>22</c:v>
                </c:pt>
                <c:pt idx="17">
                  <c:v>16</c:v>
                </c:pt>
                <c:pt idx="18">
                  <c:v>16</c:v>
                </c:pt>
                <c:pt idx="19">
                  <c:v>10</c:v>
                </c:pt>
                <c:pt idx="20">
                  <c:v>14</c:v>
                </c:pt>
                <c:pt idx="21">
                  <c:v>23</c:v>
                </c:pt>
                <c:pt idx="22">
                  <c:v>26</c:v>
                </c:pt>
                <c:pt idx="23">
                  <c:v>35</c:v>
                </c:pt>
                <c:pt idx="24">
                  <c:v>75</c:v>
                </c:pt>
                <c:pt idx="25">
                  <c:v>94</c:v>
                </c:pt>
                <c:pt idx="26">
                  <c:v>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B86-4CD2-AF02-97EE7A47E28D}"/>
            </c:ext>
          </c:extLst>
        </c:ser>
        <c:ser>
          <c:idx val="1"/>
          <c:order val="1"/>
          <c:tx>
            <c:strRef>
              <c:f>'Disease by Continent'!$C$3:$C$4</c:f>
              <c:strCache>
                <c:ptCount val="1"/>
                <c:pt idx="0">
                  <c:v>Americas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'Disease by Continent'!$A$5:$A$32</c:f>
              <c:strCache>
                <c:ptCount val="27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  <c:pt idx="20">
                  <c:v>2016</c:v>
                </c:pt>
                <c:pt idx="21">
                  <c:v>2017</c:v>
                </c:pt>
                <c:pt idx="22">
                  <c:v>2018</c:v>
                </c:pt>
                <c:pt idx="23">
                  <c:v>2019</c:v>
                </c:pt>
                <c:pt idx="24">
                  <c:v>2020</c:v>
                </c:pt>
                <c:pt idx="25">
                  <c:v>2021</c:v>
                </c:pt>
                <c:pt idx="26">
                  <c:v>2022</c:v>
                </c:pt>
              </c:strCache>
            </c:strRef>
          </c:cat>
          <c:val>
            <c:numRef>
              <c:f>'Disease by Continent'!$C$5:$C$32</c:f>
              <c:numCache>
                <c:formatCode>General</c:formatCode>
                <c:ptCount val="27"/>
                <c:pt idx="0">
                  <c:v>8</c:v>
                </c:pt>
                <c:pt idx="1">
                  <c:v>4</c:v>
                </c:pt>
                <c:pt idx="2">
                  <c:v>27</c:v>
                </c:pt>
                <c:pt idx="3">
                  <c:v>12</c:v>
                </c:pt>
                <c:pt idx="4">
                  <c:v>6</c:v>
                </c:pt>
                <c:pt idx="5">
                  <c:v>3</c:v>
                </c:pt>
                <c:pt idx="6">
                  <c:v>5</c:v>
                </c:pt>
                <c:pt idx="7">
                  <c:v>10</c:v>
                </c:pt>
                <c:pt idx="8">
                  <c:v>7</c:v>
                </c:pt>
                <c:pt idx="10">
                  <c:v>2</c:v>
                </c:pt>
                <c:pt idx="11">
                  <c:v>2</c:v>
                </c:pt>
                <c:pt idx="12">
                  <c:v>3</c:v>
                </c:pt>
                <c:pt idx="13">
                  <c:v>50</c:v>
                </c:pt>
                <c:pt idx="14">
                  <c:v>20</c:v>
                </c:pt>
                <c:pt idx="15">
                  <c:v>8</c:v>
                </c:pt>
                <c:pt idx="16">
                  <c:v>1</c:v>
                </c:pt>
                <c:pt idx="17">
                  <c:v>2</c:v>
                </c:pt>
                <c:pt idx="18">
                  <c:v>6</c:v>
                </c:pt>
                <c:pt idx="19">
                  <c:v>17</c:v>
                </c:pt>
                <c:pt idx="20">
                  <c:v>24</c:v>
                </c:pt>
                <c:pt idx="21">
                  <c:v>4</c:v>
                </c:pt>
                <c:pt idx="22">
                  <c:v>2</c:v>
                </c:pt>
                <c:pt idx="23">
                  <c:v>10</c:v>
                </c:pt>
                <c:pt idx="24">
                  <c:v>68</c:v>
                </c:pt>
                <c:pt idx="25">
                  <c:v>61</c:v>
                </c:pt>
                <c:pt idx="26">
                  <c:v>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B86-4CD2-AF02-97EE7A47E28D}"/>
            </c:ext>
          </c:extLst>
        </c:ser>
        <c:ser>
          <c:idx val="2"/>
          <c:order val="2"/>
          <c:tx>
            <c:strRef>
              <c:f>'Disease by Continent'!$D$3:$D$4</c:f>
              <c:strCache>
                <c:ptCount val="1"/>
                <c:pt idx="0">
                  <c:v>Asia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'Disease by Continent'!$A$5:$A$32</c:f>
              <c:strCache>
                <c:ptCount val="27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  <c:pt idx="20">
                  <c:v>2016</c:v>
                </c:pt>
                <c:pt idx="21">
                  <c:v>2017</c:v>
                </c:pt>
                <c:pt idx="22">
                  <c:v>2018</c:v>
                </c:pt>
                <c:pt idx="23">
                  <c:v>2019</c:v>
                </c:pt>
                <c:pt idx="24">
                  <c:v>2020</c:v>
                </c:pt>
                <c:pt idx="25">
                  <c:v>2021</c:v>
                </c:pt>
                <c:pt idx="26">
                  <c:v>2022</c:v>
                </c:pt>
              </c:strCache>
            </c:strRef>
          </c:cat>
          <c:val>
            <c:numRef>
              <c:f>'Disease by Continent'!$D$5:$D$32</c:f>
              <c:numCache>
                <c:formatCode>General</c:formatCode>
                <c:ptCount val="27"/>
                <c:pt idx="0">
                  <c:v>19</c:v>
                </c:pt>
                <c:pt idx="1">
                  <c:v>6</c:v>
                </c:pt>
                <c:pt idx="2">
                  <c:v>26</c:v>
                </c:pt>
                <c:pt idx="3">
                  <c:v>12</c:v>
                </c:pt>
                <c:pt idx="4">
                  <c:v>8</c:v>
                </c:pt>
                <c:pt idx="5">
                  <c:v>6</c:v>
                </c:pt>
                <c:pt idx="6">
                  <c:v>6</c:v>
                </c:pt>
                <c:pt idx="7">
                  <c:v>20</c:v>
                </c:pt>
                <c:pt idx="8">
                  <c:v>13</c:v>
                </c:pt>
                <c:pt idx="9">
                  <c:v>19</c:v>
                </c:pt>
                <c:pt idx="10">
                  <c:v>13</c:v>
                </c:pt>
                <c:pt idx="11">
                  <c:v>8</c:v>
                </c:pt>
                <c:pt idx="12">
                  <c:v>10</c:v>
                </c:pt>
                <c:pt idx="13">
                  <c:v>47</c:v>
                </c:pt>
                <c:pt idx="14">
                  <c:v>17</c:v>
                </c:pt>
                <c:pt idx="15">
                  <c:v>7</c:v>
                </c:pt>
                <c:pt idx="16">
                  <c:v>8</c:v>
                </c:pt>
                <c:pt idx="17">
                  <c:v>10</c:v>
                </c:pt>
                <c:pt idx="18">
                  <c:v>11</c:v>
                </c:pt>
                <c:pt idx="19">
                  <c:v>19</c:v>
                </c:pt>
                <c:pt idx="20">
                  <c:v>13</c:v>
                </c:pt>
                <c:pt idx="21">
                  <c:v>11</c:v>
                </c:pt>
                <c:pt idx="22">
                  <c:v>9</c:v>
                </c:pt>
                <c:pt idx="23">
                  <c:v>32</c:v>
                </c:pt>
                <c:pt idx="24">
                  <c:v>52</c:v>
                </c:pt>
                <c:pt idx="25">
                  <c:v>54</c:v>
                </c:pt>
                <c:pt idx="26">
                  <c:v>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5B86-4CD2-AF02-97EE7A47E28D}"/>
            </c:ext>
          </c:extLst>
        </c:ser>
        <c:ser>
          <c:idx val="3"/>
          <c:order val="3"/>
          <c:tx>
            <c:strRef>
              <c:f>'Disease by Continent'!$E$3:$E$4</c:f>
              <c:strCache>
                <c:ptCount val="1"/>
                <c:pt idx="0">
                  <c:v>Europe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'Disease by Continent'!$A$5:$A$32</c:f>
              <c:strCache>
                <c:ptCount val="27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  <c:pt idx="20">
                  <c:v>2016</c:v>
                </c:pt>
                <c:pt idx="21">
                  <c:v>2017</c:v>
                </c:pt>
                <c:pt idx="22">
                  <c:v>2018</c:v>
                </c:pt>
                <c:pt idx="23">
                  <c:v>2019</c:v>
                </c:pt>
                <c:pt idx="24">
                  <c:v>2020</c:v>
                </c:pt>
                <c:pt idx="25">
                  <c:v>2021</c:v>
                </c:pt>
                <c:pt idx="26">
                  <c:v>2022</c:v>
                </c:pt>
              </c:strCache>
            </c:strRef>
          </c:cat>
          <c:val>
            <c:numRef>
              <c:f>'Disease by Continent'!$E$5:$E$32</c:f>
              <c:numCache>
                <c:formatCode>General</c:formatCode>
                <c:ptCount val="27"/>
                <c:pt idx="0">
                  <c:v>6</c:v>
                </c:pt>
                <c:pt idx="1">
                  <c:v>1</c:v>
                </c:pt>
                <c:pt idx="2">
                  <c:v>3</c:v>
                </c:pt>
                <c:pt idx="3">
                  <c:v>7</c:v>
                </c:pt>
                <c:pt idx="4">
                  <c:v>9</c:v>
                </c:pt>
                <c:pt idx="5">
                  <c:v>9</c:v>
                </c:pt>
                <c:pt idx="6">
                  <c:v>2</c:v>
                </c:pt>
                <c:pt idx="7">
                  <c:v>31</c:v>
                </c:pt>
                <c:pt idx="8">
                  <c:v>26</c:v>
                </c:pt>
                <c:pt idx="9">
                  <c:v>2</c:v>
                </c:pt>
                <c:pt idx="10">
                  <c:v>8</c:v>
                </c:pt>
                <c:pt idx="11">
                  <c:v>1</c:v>
                </c:pt>
                <c:pt idx="12">
                  <c:v>1</c:v>
                </c:pt>
                <c:pt idx="13">
                  <c:v>42</c:v>
                </c:pt>
                <c:pt idx="14">
                  <c:v>3</c:v>
                </c:pt>
                <c:pt idx="15">
                  <c:v>18</c:v>
                </c:pt>
                <c:pt idx="16">
                  <c:v>2</c:v>
                </c:pt>
                <c:pt idx="17">
                  <c:v>5</c:v>
                </c:pt>
                <c:pt idx="18">
                  <c:v>7</c:v>
                </c:pt>
                <c:pt idx="19">
                  <c:v>11</c:v>
                </c:pt>
                <c:pt idx="20">
                  <c:v>6</c:v>
                </c:pt>
                <c:pt idx="21">
                  <c:v>19</c:v>
                </c:pt>
                <c:pt idx="22">
                  <c:v>4</c:v>
                </c:pt>
                <c:pt idx="23">
                  <c:v>11</c:v>
                </c:pt>
                <c:pt idx="24">
                  <c:v>49</c:v>
                </c:pt>
                <c:pt idx="25">
                  <c:v>51</c:v>
                </c:pt>
                <c:pt idx="26">
                  <c:v>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5B86-4CD2-AF02-97EE7A47E28D}"/>
            </c:ext>
          </c:extLst>
        </c:ser>
        <c:ser>
          <c:idx val="4"/>
          <c:order val="4"/>
          <c:tx>
            <c:strRef>
              <c:f>'Disease by Continent'!$F$3:$F$4</c:f>
              <c:strCache>
                <c:ptCount val="1"/>
                <c:pt idx="0">
                  <c:v>Oceania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cat>
            <c:strRef>
              <c:f>'Disease by Continent'!$A$5:$A$32</c:f>
              <c:strCache>
                <c:ptCount val="27"/>
                <c:pt idx="0">
                  <c:v>1996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  <c:pt idx="20">
                  <c:v>2016</c:v>
                </c:pt>
                <c:pt idx="21">
                  <c:v>2017</c:v>
                </c:pt>
                <c:pt idx="22">
                  <c:v>2018</c:v>
                </c:pt>
                <c:pt idx="23">
                  <c:v>2019</c:v>
                </c:pt>
                <c:pt idx="24">
                  <c:v>2020</c:v>
                </c:pt>
                <c:pt idx="25">
                  <c:v>2021</c:v>
                </c:pt>
                <c:pt idx="26">
                  <c:v>2022</c:v>
                </c:pt>
              </c:strCache>
            </c:strRef>
          </c:cat>
          <c:val>
            <c:numRef>
              <c:f>'Disease by Continent'!$F$5:$F$32</c:f>
              <c:numCache>
                <c:formatCode>General</c:formatCode>
                <c:ptCount val="27"/>
                <c:pt idx="1">
                  <c:v>1</c:v>
                </c:pt>
                <c:pt idx="2">
                  <c:v>5</c:v>
                </c:pt>
                <c:pt idx="3">
                  <c:v>1</c:v>
                </c:pt>
                <c:pt idx="4">
                  <c:v>2</c:v>
                </c:pt>
                <c:pt idx="7">
                  <c:v>1</c:v>
                </c:pt>
                <c:pt idx="13">
                  <c:v>19</c:v>
                </c:pt>
                <c:pt idx="14">
                  <c:v>2</c:v>
                </c:pt>
                <c:pt idx="20">
                  <c:v>1</c:v>
                </c:pt>
                <c:pt idx="22">
                  <c:v>2</c:v>
                </c:pt>
                <c:pt idx="23">
                  <c:v>7</c:v>
                </c:pt>
                <c:pt idx="24">
                  <c:v>13</c:v>
                </c:pt>
                <c:pt idx="25">
                  <c:v>15</c:v>
                </c:pt>
                <c:pt idx="26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5B86-4CD2-AF02-97EE7A47E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04405504"/>
        <c:axId val="1704418944"/>
      </c:lineChart>
      <c:catAx>
        <c:axId val="1704405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4418944"/>
        <c:crosses val="autoZero"/>
        <c:auto val="1"/>
        <c:lblAlgn val="ctr"/>
        <c:lblOffset val="100"/>
        <c:noMultiLvlLbl val="0"/>
      </c:catAx>
      <c:valAx>
        <c:axId val="1704418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4405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8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[Outbreaks.csv]Disease by Country!PivotTable5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Disease by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22225">
              <a:solidFill>
                <a:schemeClr val="lt1"/>
              </a:solidFill>
              <a:round/>
            </a:ln>
            <a:effectLst/>
          </c:spPr>
        </c:marker>
        <c:dLbl>
          <c:idx val="0"/>
          <c:spPr>
            <a:solidFill>
              <a:srgbClr val="4472C4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4472C4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4472C4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'Disease by Country'!$B$3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f>'Disease by Country'!$A$4:$A$237</c:f>
              <c:strCache>
                <c:ptCount val="233"/>
                <c:pt idx="0">
                  <c:v>Congo Democratic Republic of the</c:v>
                </c:pt>
                <c:pt idx="1">
                  <c:v>Nigeria</c:v>
                </c:pt>
                <c:pt idx="2">
                  <c:v>United States of America</c:v>
                </c:pt>
                <c:pt idx="3">
                  <c:v>Sudan</c:v>
                </c:pt>
                <c:pt idx="4">
                  <c:v>Brazil</c:v>
                </c:pt>
                <c:pt idx="5">
                  <c:v>Chad</c:v>
                </c:pt>
                <c:pt idx="6">
                  <c:v>China</c:v>
                </c:pt>
                <c:pt idx="7">
                  <c:v>Burkina Faso</c:v>
                </c:pt>
                <c:pt idx="8">
                  <c:v>Niger</c:v>
                </c:pt>
                <c:pt idx="9">
                  <c:v>France</c:v>
                </c:pt>
                <c:pt idx="10">
                  <c:v>United Kingdom of Great Britain and Northern Ireland</c:v>
                </c:pt>
                <c:pt idx="11">
                  <c:v>Uganda</c:v>
                </c:pt>
                <c:pt idx="12">
                  <c:v>India</c:v>
                </c:pt>
                <c:pt idx="13">
                  <c:v>Kenya</c:v>
                </c:pt>
                <c:pt idx="14">
                  <c:v>Cameroon</c:v>
                </c:pt>
                <c:pt idx="15">
                  <c:v>Liberia</c:v>
                </c:pt>
                <c:pt idx="16">
                  <c:v>Côte d'Ivoire</c:v>
                </c:pt>
                <c:pt idx="17">
                  <c:v>Ghana</c:v>
                </c:pt>
                <c:pt idx="18">
                  <c:v>Somalia</c:v>
                </c:pt>
                <c:pt idx="19">
                  <c:v>Congo</c:v>
                </c:pt>
                <c:pt idx="20">
                  <c:v>Afghanistan</c:v>
                </c:pt>
                <c:pt idx="21">
                  <c:v>Benin</c:v>
                </c:pt>
                <c:pt idx="22">
                  <c:v>Togo</c:v>
                </c:pt>
                <c:pt idx="23">
                  <c:v>Angola</c:v>
                </c:pt>
                <c:pt idx="24">
                  <c:v>Central African Republic</c:v>
                </c:pt>
                <c:pt idx="25">
                  <c:v>Ethiopia</c:v>
                </c:pt>
                <c:pt idx="26">
                  <c:v>Germany</c:v>
                </c:pt>
                <c:pt idx="27">
                  <c:v>Indonesia</c:v>
                </c:pt>
                <c:pt idx="28">
                  <c:v>Guinea</c:v>
                </c:pt>
                <c:pt idx="29">
                  <c:v>Pakistan</c:v>
                </c:pt>
                <c:pt idx="30">
                  <c:v>Cambodia</c:v>
                </c:pt>
                <c:pt idx="31">
                  <c:v>Canada</c:v>
                </c:pt>
                <c:pt idx="32">
                  <c:v>Madagascar</c:v>
                </c:pt>
                <c:pt idx="33">
                  <c:v>Spain</c:v>
                </c:pt>
                <c:pt idx="34">
                  <c:v>Saudi Arabia</c:v>
                </c:pt>
                <c:pt idx="35">
                  <c:v>Mali</c:v>
                </c:pt>
                <c:pt idx="36">
                  <c:v>South Africa</c:v>
                </c:pt>
                <c:pt idx="37">
                  <c:v>Viet Nam</c:v>
                </c:pt>
                <c:pt idx="38">
                  <c:v>Tanzania United Republic of</c:v>
                </c:pt>
                <c:pt idx="39">
                  <c:v>Malaysia</c:v>
                </c:pt>
                <c:pt idx="40">
                  <c:v>Senegal</c:v>
                </c:pt>
                <c:pt idx="41">
                  <c:v>Russian Federation</c:v>
                </c:pt>
                <c:pt idx="42">
                  <c:v>Bangladesh</c:v>
                </c:pt>
                <c:pt idx="43">
                  <c:v>Philippines</c:v>
                </c:pt>
                <c:pt idx="44">
                  <c:v>Thailand</c:v>
                </c:pt>
                <c:pt idx="45">
                  <c:v>Netherlands</c:v>
                </c:pt>
                <c:pt idx="46">
                  <c:v>Italy</c:v>
                </c:pt>
                <c:pt idx="47">
                  <c:v>Sierra Leone</c:v>
                </c:pt>
                <c:pt idx="48">
                  <c:v>Mozambique</c:v>
                </c:pt>
                <c:pt idx="49">
                  <c:v>Mexico</c:v>
                </c:pt>
                <c:pt idx="50">
                  <c:v>Rwanda</c:v>
                </c:pt>
                <c:pt idx="51">
                  <c:v>United Arab Emirates</c:v>
                </c:pt>
                <c:pt idx="52">
                  <c:v>Zambia</c:v>
                </c:pt>
                <c:pt idx="53">
                  <c:v>Iraq</c:v>
                </c:pt>
                <c:pt idx="54">
                  <c:v>Venezuela (Bolivarian Republic of)</c:v>
                </c:pt>
                <c:pt idx="55">
                  <c:v>Burundi</c:v>
                </c:pt>
                <c:pt idx="56">
                  <c:v>Honduras</c:v>
                </c:pt>
                <c:pt idx="57">
                  <c:v>Chile</c:v>
                </c:pt>
                <c:pt idx="58">
                  <c:v>Egypt</c:v>
                </c:pt>
                <c:pt idx="59">
                  <c:v>Austria</c:v>
                </c:pt>
                <c:pt idx="60">
                  <c:v>Colombia</c:v>
                </c:pt>
                <c:pt idx="61">
                  <c:v>Peru</c:v>
                </c:pt>
                <c:pt idx="62">
                  <c:v>Israel</c:v>
                </c:pt>
                <c:pt idx="63">
                  <c:v>Lao People's Democratic Republic</c:v>
                </c:pt>
                <c:pt idx="64">
                  <c:v>Qatar</c:v>
                </c:pt>
                <c:pt idx="65">
                  <c:v>Yemen</c:v>
                </c:pt>
                <c:pt idx="66">
                  <c:v>Korea Republic of</c:v>
                </c:pt>
                <c:pt idx="67">
                  <c:v>Nicaragua</c:v>
                </c:pt>
                <c:pt idx="68">
                  <c:v>Hong Kong</c:v>
                </c:pt>
                <c:pt idx="69">
                  <c:v>Japan</c:v>
                </c:pt>
                <c:pt idx="70">
                  <c:v>Bolivia</c:v>
                </c:pt>
                <c:pt idx="71">
                  <c:v>Zimbabwe</c:v>
                </c:pt>
                <c:pt idx="72">
                  <c:v>Bonaire Sint Eustatius and Saba</c:v>
                </c:pt>
                <c:pt idx="73">
                  <c:v>Guatemala</c:v>
                </c:pt>
                <c:pt idx="74">
                  <c:v>Gabon</c:v>
                </c:pt>
                <c:pt idx="75">
                  <c:v>Denmark</c:v>
                </c:pt>
                <c:pt idx="76">
                  <c:v>Romania</c:v>
                </c:pt>
                <c:pt idx="77">
                  <c:v>Norway</c:v>
                </c:pt>
                <c:pt idx="78">
                  <c:v>South Sudan</c:v>
                </c:pt>
                <c:pt idx="79">
                  <c:v>Oman</c:v>
                </c:pt>
                <c:pt idx="80">
                  <c:v>Greece</c:v>
                </c:pt>
                <c:pt idx="81">
                  <c:v>Iran (Islamic Republic of)</c:v>
                </c:pt>
                <c:pt idx="82">
                  <c:v>Portugal</c:v>
                </c:pt>
                <c:pt idx="83">
                  <c:v>Singapore</c:v>
                </c:pt>
                <c:pt idx="84">
                  <c:v>Turkey</c:v>
                </c:pt>
                <c:pt idx="85">
                  <c:v>Switzerland</c:v>
                </c:pt>
                <c:pt idx="86">
                  <c:v>Australia</c:v>
                </c:pt>
                <c:pt idx="87">
                  <c:v>Algeria</c:v>
                </c:pt>
                <c:pt idx="88">
                  <c:v>Belgium</c:v>
                </c:pt>
                <c:pt idx="89">
                  <c:v>Myanmar</c:v>
                </c:pt>
                <c:pt idx="90">
                  <c:v>Ukraine</c:v>
                </c:pt>
                <c:pt idx="91">
                  <c:v>Malawi</c:v>
                </c:pt>
                <c:pt idx="92">
                  <c:v>El Salvador</c:v>
                </c:pt>
                <c:pt idx="93">
                  <c:v>Jamaica</c:v>
                </c:pt>
                <c:pt idx="94">
                  <c:v>Slovenia</c:v>
                </c:pt>
                <c:pt idx="95">
                  <c:v>Ecuador</c:v>
                </c:pt>
                <c:pt idx="96">
                  <c:v>Argentina</c:v>
                </c:pt>
                <c:pt idx="97">
                  <c:v>French Guiana</c:v>
                </c:pt>
                <c:pt idx="98">
                  <c:v>Panama</c:v>
                </c:pt>
                <c:pt idx="99">
                  <c:v>Mauritania</c:v>
                </c:pt>
                <c:pt idx="100">
                  <c:v>Sweden</c:v>
                </c:pt>
                <c:pt idx="101">
                  <c:v>Guinea-Bissau</c:v>
                </c:pt>
                <c:pt idx="102">
                  <c:v>Cabo Verde</c:v>
                </c:pt>
                <c:pt idx="103">
                  <c:v>Guyana</c:v>
                </c:pt>
                <c:pt idx="104">
                  <c:v>Réunion</c:v>
                </c:pt>
                <c:pt idx="105">
                  <c:v>Syrian Arab Republic</c:v>
                </c:pt>
                <c:pt idx="106">
                  <c:v>Jordan</c:v>
                </c:pt>
                <c:pt idx="107">
                  <c:v>Tajikistan</c:v>
                </c:pt>
                <c:pt idx="108">
                  <c:v>Fiji</c:v>
                </c:pt>
                <c:pt idx="109">
                  <c:v>Hungary</c:v>
                </c:pt>
                <c:pt idx="110">
                  <c:v>Finland</c:v>
                </c:pt>
                <c:pt idx="111">
                  <c:v>Lebanon</c:v>
                </c:pt>
                <c:pt idx="112">
                  <c:v>Serbia</c:v>
                </c:pt>
                <c:pt idx="113">
                  <c:v>Ireland</c:v>
                </c:pt>
                <c:pt idx="114">
                  <c:v>Tunisia</c:v>
                </c:pt>
                <c:pt idx="115">
                  <c:v>Papua New Guinea</c:v>
                </c:pt>
                <c:pt idx="116">
                  <c:v>Cuba</c:v>
                </c:pt>
                <c:pt idx="117">
                  <c:v>Gambia</c:v>
                </c:pt>
                <c:pt idx="118">
                  <c:v>Kazakhstan</c:v>
                </c:pt>
                <c:pt idx="119">
                  <c:v>Czechia</c:v>
                </c:pt>
                <c:pt idx="120">
                  <c:v>Djibouti</c:v>
                </c:pt>
                <c:pt idx="121">
                  <c:v>Saint Martin (French part)</c:v>
                </c:pt>
                <c:pt idx="122">
                  <c:v>Iceland</c:v>
                </c:pt>
                <c:pt idx="123">
                  <c:v>Kyrgyzstan</c:v>
                </c:pt>
                <c:pt idx="124">
                  <c:v>Georgia</c:v>
                </c:pt>
                <c:pt idx="125">
                  <c:v>Morocco</c:v>
                </c:pt>
                <c:pt idx="126">
                  <c:v>Bhutan</c:v>
                </c:pt>
                <c:pt idx="127">
                  <c:v>Nepal</c:v>
                </c:pt>
                <c:pt idx="128">
                  <c:v>Sri Lanka</c:v>
                </c:pt>
                <c:pt idx="129">
                  <c:v>Dominican Republic</c:v>
                </c:pt>
                <c:pt idx="130">
                  <c:v>Palestine State of</c:v>
                </c:pt>
                <c:pt idx="131">
                  <c:v>Cyprus</c:v>
                </c:pt>
                <c:pt idx="132">
                  <c:v>Suriname</c:v>
                </c:pt>
                <c:pt idx="133">
                  <c:v>Mongolia</c:v>
                </c:pt>
                <c:pt idx="134">
                  <c:v>Costa Rica</c:v>
                </c:pt>
                <c:pt idx="135">
                  <c:v>Haiti</c:v>
                </c:pt>
                <c:pt idx="136">
                  <c:v>Bosnia and Herzegovina</c:v>
                </c:pt>
                <c:pt idx="137">
                  <c:v>Bulgaria</c:v>
                </c:pt>
                <c:pt idx="138">
                  <c:v>Paraguay</c:v>
                </c:pt>
                <c:pt idx="139">
                  <c:v>Uruguay</c:v>
                </c:pt>
                <c:pt idx="140">
                  <c:v>Guadeloupe</c:v>
                </c:pt>
                <c:pt idx="141">
                  <c:v>New Zealand</c:v>
                </c:pt>
                <c:pt idx="142">
                  <c:v>Croatia</c:v>
                </c:pt>
                <c:pt idx="143">
                  <c:v>Kuwait</c:v>
                </c:pt>
                <c:pt idx="144">
                  <c:v>Albania</c:v>
                </c:pt>
                <c:pt idx="145">
                  <c:v>Timor-Leste</c:v>
                </c:pt>
                <c:pt idx="146">
                  <c:v>Latvia</c:v>
                </c:pt>
                <c:pt idx="147">
                  <c:v>Guam</c:v>
                </c:pt>
                <c:pt idx="148">
                  <c:v>Bahrain</c:v>
                </c:pt>
                <c:pt idx="149">
                  <c:v>Belize</c:v>
                </c:pt>
                <c:pt idx="150">
                  <c:v>New Caledonia</c:v>
                </c:pt>
                <c:pt idx="151">
                  <c:v>Curaçao</c:v>
                </c:pt>
                <c:pt idx="152">
                  <c:v>North Macedonia</c:v>
                </c:pt>
                <c:pt idx="153">
                  <c:v>Martinique</c:v>
                </c:pt>
                <c:pt idx="154">
                  <c:v>Azerbaijan</c:v>
                </c:pt>
                <c:pt idx="155">
                  <c:v>Montenegro</c:v>
                </c:pt>
                <c:pt idx="156">
                  <c:v>Comoros</c:v>
                </c:pt>
                <c:pt idx="157">
                  <c:v>Barbados</c:v>
                </c:pt>
                <c:pt idx="158">
                  <c:v>Poland</c:v>
                </c:pt>
                <c:pt idx="159">
                  <c:v>Lesotho</c:v>
                </c:pt>
                <c:pt idx="160">
                  <c:v>Brunei Darussalam</c:v>
                </c:pt>
                <c:pt idx="161">
                  <c:v>Maldives</c:v>
                </c:pt>
                <c:pt idx="162">
                  <c:v>Saint Lucia</c:v>
                </c:pt>
                <c:pt idx="163">
                  <c:v>Trinidad and Tobago</c:v>
                </c:pt>
                <c:pt idx="164">
                  <c:v>Saint Vincent and the Grenadines</c:v>
                </c:pt>
                <c:pt idx="165">
                  <c:v>Armenia</c:v>
                </c:pt>
                <c:pt idx="166">
                  <c:v>Samoa</c:v>
                </c:pt>
                <c:pt idx="167">
                  <c:v>Dominica</c:v>
                </c:pt>
                <c:pt idx="168">
                  <c:v>Sao Tome and Principe</c:v>
                </c:pt>
                <c:pt idx="169">
                  <c:v>Seychelles</c:v>
                </c:pt>
                <c:pt idx="170">
                  <c:v>Bahamas</c:v>
                </c:pt>
                <c:pt idx="171">
                  <c:v>Tonga</c:v>
                </c:pt>
                <c:pt idx="172">
                  <c:v>American Samoa</c:v>
                </c:pt>
                <c:pt idx="173">
                  <c:v>Saint Barthélemy</c:v>
                </c:pt>
                <c:pt idx="174">
                  <c:v>Turks and Caicos Islands</c:v>
                </c:pt>
                <c:pt idx="175">
                  <c:v>Saint Kitts and Nevis</c:v>
                </c:pt>
                <c:pt idx="176">
                  <c:v>Virgin Islands (British)</c:v>
                </c:pt>
                <c:pt idx="177">
                  <c:v>Estonia</c:v>
                </c:pt>
                <c:pt idx="178">
                  <c:v>Botswana</c:v>
                </c:pt>
                <c:pt idx="179">
                  <c:v>Kosovo</c:v>
                </c:pt>
                <c:pt idx="180">
                  <c:v>Mauritius</c:v>
                </c:pt>
                <c:pt idx="181">
                  <c:v>Aruba</c:v>
                </c:pt>
                <c:pt idx="182">
                  <c:v>Moldova Republic of</c:v>
                </c:pt>
                <c:pt idx="183">
                  <c:v>Eswatini</c:v>
                </c:pt>
                <c:pt idx="184">
                  <c:v>Vanuatu</c:v>
                </c:pt>
                <c:pt idx="185">
                  <c:v>Antigua and Barbuda</c:v>
                </c:pt>
                <c:pt idx="186">
                  <c:v>Cayman Islands</c:v>
                </c:pt>
                <c:pt idx="187">
                  <c:v>Falkland Islands (Malvinas)</c:v>
                </c:pt>
                <c:pt idx="188">
                  <c:v>Andorra</c:v>
                </c:pt>
                <c:pt idx="189">
                  <c:v>Namibia</c:v>
                </c:pt>
                <c:pt idx="190">
                  <c:v>Guernsey</c:v>
                </c:pt>
                <c:pt idx="191">
                  <c:v>Isle of Man</c:v>
                </c:pt>
                <c:pt idx="192">
                  <c:v>Jersey</c:v>
                </c:pt>
                <c:pt idx="193">
                  <c:v>Sint Maarten (Dutch part)</c:v>
                </c:pt>
                <c:pt idx="194">
                  <c:v>Mayotte</c:v>
                </c:pt>
                <c:pt idx="195">
                  <c:v>Slovakia</c:v>
                </c:pt>
                <c:pt idx="196">
                  <c:v>Equatorial Guinea</c:v>
                </c:pt>
                <c:pt idx="197">
                  <c:v>Solomon Islands</c:v>
                </c:pt>
                <c:pt idx="198">
                  <c:v>Monaco</c:v>
                </c:pt>
                <c:pt idx="199">
                  <c:v>Libya</c:v>
                </c:pt>
                <c:pt idx="200">
                  <c:v>Puerto Rico</c:v>
                </c:pt>
                <c:pt idx="201">
                  <c:v>Lithuania</c:v>
                </c:pt>
                <c:pt idx="202">
                  <c:v>French Polynesia</c:v>
                </c:pt>
                <c:pt idx="203">
                  <c:v>Luxembourg</c:v>
                </c:pt>
                <c:pt idx="204">
                  <c:v>Virgin Islands (U.S.)</c:v>
                </c:pt>
                <c:pt idx="205">
                  <c:v>Cook Islands</c:v>
                </c:pt>
                <c:pt idx="206">
                  <c:v>Bermuda</c:v>
                </c:pt>
                <c:pt idx="207">
                  <c:v>Grenada</c:v>
                </c:pt>
                <c:pt idx="208">
                  <c:v>Northern Mariana Islands</c:v>
                </c:pt>
                <c:pt idx="209">
                  <c:v>Greenland</c:v>
                </c:pt>
                <c:pt idx="210">
                  <c:v>Marshall Islands</c:v>
                </c:pt>
                <c:pt idx="211">
                  <c:v>Eritrea</c:v>
                </c:pt>
                <c:pt idx="212">
                  <c:v>Liechtenstein</c:v>
                </c:pt>
                <c:pt idx="213">
                  <c:v>Belarus</c:v>
                </c:pt>
                <c:pt idx="214">
                  <c:v>Uzbekistan</c:v>
                </c:pt>
                <c:pt idx="215">
                  <c:v>Anguilla</c:v>
                </c:pt>
                <c:pt idx="216">
                  <c:v>Montserrat</c:v>
                </c:pt>
                <c:pt idx="217">
                  <c:v>Faroe Islands</c:v>
                </c:pt>
                <c:pt idx="218">
                  <c:v>Kiribati</c:v>
                </c:pt>
                <c:pt idx="219">
                  <c:v>Taiwan Province of China</c:v>
                </c:pt>
                <c:pt idx="220">
                  <c:v>Wallis and Futuna</c:v>
                </c:pt>
                <c:pt idx="221">
                  <c:v>Saint Pierre and Miquelon</c:v>
                </c:pt>
                <c:pt idx="222">
                  <c:v>San Marino</c:v>
                </c:pt>
                <c:pt idx="223">
                  <c:v>Malta</c:v>
                </c:pt>
                <c:pt idx="224">
                  <c:v>Gibraltar</c:v>
                </c:pt>
                <c:pt idx="225">
                  <c:v>Korea (Democratic People's Republic of)</c:v>
                </c:pt>
                <c:pt idx="226">
                  <c:v>Palau</c:v>
                </c:pt>
                <c:pt idx="227">
                  <c:v>Micronesia (Federated States of)</c:v>
                </c:pt>
                <c:pt idx="228">
                  <c:v>Holy See</c:v>
                </c:pt>
                <c:pt idx="229">
                  <c:v>Tuvalu</c:v>
                </c:pt>
                <c:pt idx="230">
                  <c:v>Nauru</c:v>
                </c:pt>
                <c:pt idx="231">
                  <c:v>Macao</c:v>
                </c:pt>
                <c:pt idx="232">
                  <c:v>Niue</c:v>
                </c:pt>
              </c:strCache>
            </c:strRef>
          </c:cat>
          <c:val>
            <c:numRef>
              <c:f>'Disease by Country'!$B$4:$B$237</c:f>
              <c:numCache>
                <c:formatCode>General</c:formatCode>
                <c:ptCount val="233"/>
                <c:pt idx="0">
                  <c:v>57</c:v>
                </c:pt>
                <c:pt idx="1">
                  <c:v>44</c:v>
                </c:pt>
                <c:pt idx="2">
                  <c:v>37</c:v>
                </c:pt>
                <c:pt idx="3">
                  <c:v>32</c:v>
                </c:pt>
                <c:pt idx="4">
                  <c:v>31</c:v>
                </c:pt>
                <c:pt idx="5">
                  <c:v>31</c:v>
                </c:pt>
                <c:pt idx="6">
                  <c:v>31</c:v>
                </c:pt>
                <c:pt idx="7">
                  <c:v>28</c:v>
                </c:pt>
                <c:pt idx="8">
                  <c:v>28</c:v>
                </c:pt>
                <c:pt idx="9">
                  <c:v>28</c:v>
                </c:pt>
                <c:pt idx="10">
                  <c:v>27</c:v>
                </c:pt>
                <c:pt idx="11">
                  <c:v>27</c:v>
                </c:pt>
                <c:pt idx="12">
                  <c:v>25</c:v>
                </c:pt>
                <c:pt idx="13">
                  <c:v>24</c:v>
                </c:pt>
                <c:pt idx="14">
                  <c:v>23</c:v>
                </c:pt>
                <c:pt idx="15">
                  <c:v>23</c:v>
                </c:pt>
                <c:pt idx="16">
                  <c:v>22</c:v>
                </c:pt>
                <c:pt idx="17">
                  <c:v>21</c:v>
                </c:pt>
                <c:pt idx="18">
                  <c:v>20</c:v>
                </c:pt>
                <c:pt idx="19">
                  <c:v>20</c:v>
                </c:pt>
                <c:pt idx="20">
                  <c:v>20</c:v>
                </c:pt>
                <c:pt idx="21">
                  <c:v>19</c:v>
                </c:pt>
                <c:pt idx="22">
                  <c:v>19</c:v>
                </c:pt>
                <c:pt idx="23">
                  <c:v>19</c:v>
                </c:pt>
                <c:pt idx="24">
                  <c:v>19</c:v>
                </c:pt>
                <c:pt idx="25">
                  <c:v>19</c:v>
                </c:pt>
                <c:pt idx="26">
                  <c:v>18</c:v>
                </c:pt>
                <c:pt idx="27">
                  <c:v>18</c:v>
                </c:pt>
                <c:pt idx="28">
                  <c:v>18</c:v>
                </c:pt>
                <c:pt idx="29">
                  <c:v>18</c:v>
                </c:pt>
                <c:pt idx="30">
                  <c:v>18</c:v>
                </c:pt>
                <c:pt idx="31">
                  <c:v>17</c:v>
                </c:pt>
                <c:pt idx="32">
                  <c:v>17</c:v>
                </c:pt>
                <c:pt idx="33">
                  <c:v>17</c:v>
                </c:pt>
                <c:pt idx="34">
                  <c:v>17</c:v>
                </c:pt>
                <c:pt idx="35">
                  <c:v>17</c:v>
                </c:pt>
                <c:pt idx="36">
                  <c:v>16</c:v>
                </c:pt>
                <c:pt idx="37">
                  <c:v>16</c:v>
                </c:pt>
                <c:pt idx="38">
                  <c:v>16</c:v>
                </c:pt>
                <c:pt idx="39">
                  <c:v>16</c:v>
                </c:pt>
                <c:pt idx="40">
                  <c:v>16</c:v>
                </c:pt>
                <c:pt idx="41">
                  <c:v>16</c:v>
                </c:pt>
                <c:pt idx="42">
                  <c:v>15</c:v>
                </c:pt>
                <c:pt idx="43">
                  <c:v>15</c:v>
                </c:pt>
                <c:pt idx="44">
                  <c:v>15</c:v>
                </c:pt>
                <c:pt idx="45">
                  <c:v>15</c:v>
                </c:pt>
                <c:pt idx="46">
                  <c:v>14</c:v>
                </c:pt>
                <c:pt idx="47">
                  <c:v>14</c:v>
                </c:pt>
                <c:pt idx="48">
                  <c:v>14</c:v>
                </c:pt>
                <c:pt idx="49">
                  <c:v>14</c:v>
                </c:pt>
                <c:pt idx="50">
                  <c:v>14</c:v>
                </c:pt>
                <c:pt idx="51">
                  <c:v>13</c:v>
                </c:pt>
                <c:pt idx="52">
                  <c:v>13</c:v>
                </c:pt>
                <c:pt idx="53">
                  <c:v>13</c:v>
                </c:pt>
                <c:pt idx="54">
                  <c:v>13</c:v>
                </c:pt>
                <c:pt idx="55">
                  <c:v>12</c:v>
                </c:pt>
                <c:pt idx="56">
                  <c:v>12</c:v>
                </c:pt>
                <c:pt idx="57">
                  <c:v>12</c:v>
                </c:pt>
                <c:pt idx="58">
                  <c:v>12</c:v>
                </c:pt>
                <c:pt idx="59">
                  <c:v>11</c:v>
                </c:pt>
                <c:pt idx="60">
                  <c:v>11</c:v>
                </c:pt>
                <c:pt idx="61">
                  <c:v>11</c:v>
                </c:pt>
                <c:pt idx="62">
                  <c:v>11</c:v>
                </c:pt>
                <c:pt idx="63">
                  <c:v>11</c:v>
                </c:pt>
                <c:pt idx="64">
                  <c:v>11</c:v>
                </c:pt>
                <c:pt idx="65">
                  <c:v>11</c:v>
                </c:pt>
                <c:pt idx="66">
                  <c:v>11</c:v>
                </c:pt>
                <c:pt idx="67">
                  <c:v>11</c:v>
                </c:pt>
                <c:pt idx="68">
                  <c:v>11</c:v>
                </c:pt>
                <c:pt idx="69">
                  <c:v>11</c:v>
                </c:pt>
                <c:pt idx="70">
                  <c:v>11</c:v>
                </c:pt>
                <c:pt idx="71">
                  <c:v>11</c:v>
                </c:pt>
                <c:pt idx="72">
                  <c:v>10</c:v>
                </c:pt>
                <c:pt idx="73">
                  <c:v>10</c:v>
                </c:pt>
                <c:pt idx="74">
                  <c:v>10</c:v>
                </c:pt>
                <c:pt idx="75">
                  <c:v>10</c:v>
                </c:pt>
                <c:pt idx="76">
                  <c:v>10</c:v>
                </c:pt>
                <c:pt idx="77">
                  <c:v>10</c:v>
                </c:pt>
                <c:pt idx="78">
                  <c:v>10</c:v>
                </c:pt>
                <c:pt idx="79">
                  <c:v>10</c:v>
                </c:pt>
                <c:pt idx="80">
                  <c:v>10</c:v>
                </c:pt>
                <c:pt idx="81">
                  <c:v>10</c:v>
                </c:pt>
                <c:pt idx="82">
                  <c:v>10</c:v>
                </c:pt>
                <c:pt idx="83">
                  <c:v>10</c:v>
                </c:pt>
                <c:pt idx="84">
                  <c:v>9</c:v>
                </c:pt>
                <c:pt idx="85">
                  <c:v>9</c:v>
                </c:pt>
                <c:pt idx="86">
                  <c:v>9</c:v>
                </c:pt>
                <c:pt idx="87">
                  <c:v>9</c:v>
                </c:pt>
                <c:pt idx="88">
                  <c:v>9</c:v>
                </c:pt>
                <c:pt idx="89">
                  <c:v>9</c:v>
                </c:pt>
                <c:pt idx="90">
                  <c:v>9</c:v>
                </c:pt>
                <c:pt idx="91">
                  <c:v>9</c:v>
                </c:pt>
                <c:pt idx="92">
                  <c:v>9</c:v>
                </c:pt>
                <c:pt idx="93">
                  <c:v>8</c:v>
                </c:pt>
                <c:pt idx="94">
                  <c:v>8</c:v>
                </c:pt>
                <c:pt idx="95">
                  <c:v>8</c:v>
                </c:pt>
                <c:pt idx="96">
                  <c:v>8</c:v>
                </c:pt>
                <c:pt idx="97">
                  <c:v>8</c:v>
                </c:pt>
                <c:pt idx="98">
                  <c:v>8</c:v>
                </c:pt>
                <c:pt idx="99">
                  <c:v>8</c:v>
                </c:pt>
                <c:pt idx="100">
                  <c:v>8</c:v>
                </c:pt>
                <c:pt idx="101">
                  <c:v>8</c:v>
                </c:pt>
                <c:pt idx="102">
                  <c:v>7</c:v>
                </c:pt>
                <c:pt idx="103">
                  <c:v>7</c:v>
                </c:pt>
                <c:pt idx="104">
                  <c:v>7</c:v>
                </c:pt>
                <c:pt idx="105">
                  <c:v>7</c:v>
                </c:pt>
                <c:pt idx="106">
                  <c:v>7</c:v>
                </c:pt>
                <c:pt idx="107">
                  <c:v>7</c:v>
                </c:pt>
                <c:pt idx="108">
                  <c:v>7</c:v>
                </c:pt>
                <c:pt idx="109">
                  <c:v>7</c:v>
                </c:pt>
                <c:pt idx="110">
                  <c:v>7</c:v>
                </c:pt>
                <c:pt idx="111">
                  <c:v>7</c:v>
                </c:pt>
                <c:pt idx="112">
                  <c:v>7</c:v>
                </c:pt>
                <c:pt idx="113">
                  <c:v>7</c:v>
                </c:pt>
                <c:pt idx="114">
                  <c:v>7</c:v>
                </c:pt>
                <c:pt idx="115">
                  <c:v>7</c:v>
                </c:pt>
                <c:pt idx="116">
                  <c:v>7</c:v>
                </c:pt>
                <c:pt idx="117">
                  <c:v>7</c:v>
                </c:pt>
                <c:pt idx="118">
                  <c:v>7</c:v>
                </c:pt>
                <c:pt idx="119">
                  <c:v>6</c:v>
                </c:pt>
                <c:pt idx="120">
                  <c:v>6</c:v>
                </c:pt>
                <c:pt idx="121">
                  <c:v>6</c:v>
                </c:pt>
                <c:pt idx="122">
                  <c:v>6</c:v>
                </c:pt>
                <c:pt idx="123">
                  <c:v>6</c:v>
                </c:pt>
                <c:pt idx="124">
                  <c:v>6</c:v>
                </c:pt>
                <c:pt idx="125">
                  <c:v>6</c:v>
                </c:pt>
                <c:pt idx="126">
                  <c:v>6</c:v>
                </c:pt>
                <c:pt idx="127">
                  <c:v>6</c:v>
                </c:pt>
                <c:pt idx="128">
                  <c:v>6</c:v>
                </c:pt>
                <c:pt idx="129">
                  <c:v>6</c:v>
                </c:pt>
                <c:pt idx="130">
                  <c:v>6</c:v>
                </c:pt>
                <c:pt idx="131">
                  <c:v>6</c:v>
                </c:pt>
                <c:pt idx="132">
                  <c:v>6</c:v>
                </c:pt>
                <c:pt idx="133">
                  <c:v>6</c:v>
                </c:pt>
                <c:pt idx="134">
                  <c:v>6</c:v>
                </c:pt>
                <c:pt idx="135">
                  <c:v>6</c:v>
                </c:pt>
                <c:pt idx="136">
                  <c:v>6</c:v>
                </c:pt>
                <c:pt idx="137">
                  <c:v>6</c:v>
                </c:pt>
                <c:pt idx="138">
                  <c:v>6</c:v>
                </c:pt>
                <c:pt idx="139">
                  <c:v>6</c:v>
                </c:pt>
                <c:pt idx="140">
                  <c:v>6</c:v>
                </c:pt>
                <c:pt idx="141">
                  <c:v>6</c:v>
                </c:pt>
                <c:pt idx="142">
                  <c:v>6</c:v>
                </c:pt>
                <c:pt idx="143">
                  <c:v>6</c:v>
                </c:pt>
                <c:pt idx="144">
                  <c:v>6</c:v>
                </c:pt>
                <c:pt idx="145">
                  <c:v>6</c:v>
                </c:pt>
                <c:pt idx="146">
                  <c:v>6</c:v>
                </c:pt>
                <c:pt idx="147">
                  <c:v>5</c:v>
                </c:pt>
                <c:pt idx="148">
                  <c:v>5</c:v>
                </c:pt>
                <c:pt idx="149">
                  <c:v>5</c:v>
                </c:pt>
                <c:pt idx="150">
                  <c:v>5</c:v>
                </c:pt>
                <c:pt idx="151">
                  <c:v>5</c:v>
                </c:pt>
                <c:pt idx="152">
                  <c:v>5</c:v>
                </c:pt>
                <c:pt idx="153">
                  <c:v>5</c:v>
                </c:pt>
                <c:pt idx="154">
                  <c:v>5</c:v>
                </c:pt>
                <c:pt idx="155">
                  <c:v>5</c:v>
                </c:pt>
                <c:pt idx="156">
                  <c:v>5</c:v>
                </c:pt>
                <c:pt idx="157">
                  <c:v>5</c:v>
                </c:pt>
                <c:pt idx="158">
                  <c:v>5</c:v>
                </c:pt>
                <c:pt idx="159">
                  <c:v>5</c:v>
                </c:pt>
                <c:pt idx="160">
                  <c:v>5</c:v>
                </c:pt>
                <c:pt idx="161">
                  <c:v>5</c:v>
                </c:pt>
                <c:pt idx="162">
                  <c:v>5</c:v>
                </c:pt>
                <c:pt idx="163">
                  <c:v>5</c:v>
                </c:pt>
                <c:pt idx="164">
                  <c:v>5</c:v>
                </c:pt>
                <c:pt idx="165">
                  <c:v>5</c:v>
                </c:pt>
                <c:pt idx="166">
                  <c:v>5</c:v>
                </c:pt>
                <c:pt idx="167">
                  <c:v>5</c:v>
                </c:pt>
                <c:pt idx="168">
                  <c:v>5</c:v>
                </c:pt>
                <c:pt idx="169">
                  <c:v>5</c:v>
                </c:pt>
                <c:pt idx="170">
                  <c:v>4</c:v>
                </c:pt>
                <c:pt idx="171">
                  <c:v>4</c:v>
                </c:pt>
                <c:pt idx="172">
                  <c:v>4</c:v>
                </c:pt>
                <c:pt idx="173">
                  <c:v>4</c:v>
                </c:pt>
                <c:pt idx="174">
                  <c:v>4</c:v>
                </c:pt>
                <c:pt idx="175">
                  <c:v>4</c:v>
                </c:pt>
                <c:pt idx="176">
                  <c:v>4</c:v>
                </c:pt>
                <c:pt idx="177">
                  <c:v>4</c:v>
                </c:pt>
                <c:pt idx="178">
                  <c:v>4</c:v>
                </c:pt>
                <c:pt idx="179">
                  <c:v>4</c:v>
                </c:pt>
                <c:pt idx="180">
                  <c:v>4</c:v>
                </c:pt>
                <c:pt idx="181">
                  <c:v>4</c:v>
                </c:pt>
                <c:pt idx="182">
                  <c:v>4</c:v>
                </c:pt>
                <c:pt idx="183">
                  <c:v>4</c:v>
                </c:pt>
                <c:pt idx="184">
                  <c:v>4</c:v>
                </c:pt>
                <c:pt idx="185">
                  <c:v>4</c:v>
                </c:pt>
                <c:pt idx="186">
                  <c:v>4</c:v>
                </c:pt>
                <c:pt idx="187">
                  <c:v>4</c:v>
                </c:pt>
                <c:pt idx="188">
                  <c:v>4</c:v>
                </c:pt>
                <c:pt idx="189">
                  <c:v>4</c:v>
                </c:pt>
                <c:pt idx="190">
                  <c:v>4</c:v>
                </c:pt>
                <c:pt idx="191">
                  <c:v>4</c:v>
                </c:pt>
                <c:pt idx="192">
                  <c:v>4</c:v>
                </c:pt>
                <c:pt idx="193">
                  <c:v>4</c:v>
                </c:pt>
                <c:pt idx="194">
                  <c:v>4</c:v>
                </c:pt>
                <c:pt idx="195">
                  <c:v>4</c:v>
                </c:pt>
                <c:pt idx="196">
                  <c:v>4</c:v>
                </c:pt>
                <c:pt idx="197">
                  <c:v>4</c:v>
                </c:pt>
                <c:pt idx="198">
                  <c:v>4</c:v>
                </c:pt>
                <c:pt idx="199">
                  <c:v>4</c:v>
                </c:pt>
                <c:pt idx="200">
                  <c:v>4</c:v>
                </c:pt>
                <c:pt idx="201">
                  <c:v>4</c:v>
                </c:pt>
                <c:pt idx="202">
                  <c:v>4</c:v>
                </c:pt>
                <c:pt idx="203">
                  <c:v>4</c:v>
                </c:pt>
                <c:pt idx="204">
                  <c:v>4</c:v>
                </c:pt>
                <c:pt idx="205">
                  <c:v>4</c:v>
                </c:pt>
                <c:pt idx="206">
                  <c:v>4</c:v>
                </c:pt>
                <c:pt idx="207">
                  <c:v>4</c:v>
                </c:pt>
                <c:pt idx="208">
                  <c:v>3</c:v>
                </c:pt>
                <c:pt idx="209">
                  <c:v>3</c:v>
                </c:pt>
                <c:pt idx="210">
                  <c:v>3</c:v>
                </c:pt>
                <c:pt idx="211">
                  <c:v>3</c:v>
                </c:pt>
                <c:pt idx="212">
                  <c:v>3</c:v>
                </c:pt>
                <c:pt idx="213">
                  <c:v>3</c:v>
                </c:pt>
                <c:pt idx="214">
                  <c:v>3</c:v>
                </c:pt>
                <c:pt idx="215">
                  <c:v>3</c:v>
                </c:pt>
                <c:pt idx="216">
                  <c:v>3</c:v>
                </c:pt>
                <c:pt idx="217">
                  <c:v>3</c:v>
                </c:pt>
                <c:pt idx="218">
                  <c:v>3</c:v>
                </c:pt>
                <c:pt idx="219">
                  <c:v>3</c:v>
                </c:pt>
                <c:pt idx="220">
                  <c:v>3</c:v>
                </c:pt>
                <c:pt idx="221">
                  <c:v>3</c:v>
                </c:pt>
                <c:pt idx="222">
                  <c:v>3</c:v>
                </c:pt>
                <c:pt idx="223">
                  <c:v>3</c:v>
                </c:pt>
                <c:pt idx="224">
                  <c:v>3</c:v>
                </c:pt>
                <c:pt idx="225">
                  <c:v>2</c:v>
                </c:pt>
                <c:pt idx="226">
                  <c:v>2</c:v>
                </c:pt>
                <c:pt idx="227">
                  <c:v>2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09-4910-8407-664730CD06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1704447744"/>
        <c:axId val="1704448224"/>
      </c:barChart>
      <c:catAx>
        <c:axId val="1704447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4448224"/>
        <c:crosses val="autoZero"/>
        <c:auto val="1"/>
        <c:lblAlgn val="ctr"/>
        <c:lblOffset val="100"/>
        <c:noMultiLvlLbl val="0"/>
      </c:catAx>
      <c:valAx>
        <c:axId val="1704448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4447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'Disease Type'!$A$4:$A$74</cx:f>
        <cx:lvl ptCount="71">
          <cx:pt idx="0">COVID-19</cx:pt>
          <cx:pt idx="1"> Influenza due to identified zoonotic or pandemic influenza virus</cx:pt>
          <cx:pt idx="2">Cholera</cx:pt>
          <cx:pt idx="3">Acute poliomyelitis, unspecified</cx:pt>
          <cx:pt idx="4">Yellow fever, unspecified</cx:pt>
          <cx:pt idx="5">Meningococcal meningitis</cx:pt>
          <cx:pt idx="6">Measles</cx:pt>
          <cx:pt idx="7">Middle East respiratory syndrome</cx:pt>
          <cx:pt idx="8">Dengue fever, unspecified</cx:pt>
          <cx:pt idx="9">Unspecified viral haemorrhagic fever</cx:pt>
          <cx:pt idx="10">Viral meningitis not elsewhere classified, unspecified</cx:pt>
          <cx:pt idx="11">Zika virus disease</cx:pt>
          <cx:pt idx="12">Ebola disease</cx:pt>
          <cx:pt idx="13">Severe acute respiratory syndrome</cx:pt>
          <cx:pt idx="14">Lassa fever</cx:pt>
          <cx:pt idx="15">Rift Valley fever</cx:pt>
          <cx:pt idx="16">Plague, unspecified  </cx:pt>
          <cx:pt idx="17">Acute hepatitis A</cx:pt>
          <cx:pt idx="18">Chikungunya mosquito-borne viral fever</cx:pt>
          <cx:pt idx="19">Escherichia coli</cx:pt>
          <cx:pt idx="20">Infection, unspecified</cx:pt>
          <cx:pt idx="21">West Nile virus infection</cx:pt>
          <cx:pt idx="22">Infectious gastroenteritis or colitis without specification of infectious agent</cx:pt>
          <cx:pt idx="23">Acute hepatitis E</cx:pt>
          <cx:pt idx="24">Monkeypox</cx:pt>
          <cx:pt idx="25">Legionnaires disease</cx:pt>
          <cx:pt idx="26">Malaria, unspecified</cx:pt>
          <cx:pt idx="27">Unspecified viral disease</cx:pt>
          <cx:pt idx="28">Marburg disease</cx:pt>
          <cx:pt idx="29">Leptospirosis, unspecified</cx:pt>
          <cx:pt idx="30">Intestinal infections due to Shigella</cx:pt>
          <cx:pt idx="31">Typhoid fever</cx:pt>
          <cx:pt idx="32">Diphtheria, unspecified</cx:pt>
          <cx:pt idx="33">Anthrax, unspecified</cx:pt>
          <cx:pt idx="34">Listeriosis, unspecified</cx:pt>
          <cx:pt idx="35">Hantavirus pulmonary syndrome</cx:pt>
          <cx:pt idx="36">Sylvatic yellow fever </cx:pt>
          <cx:pt idx="37">Enterovirus infection of unspecified site</cx:pt>
          <cx:pt idx="38">Infections due to other Salmonella</cx:pt>
          <cx:pt idx="39">Botulism</cx:pt>
          <cx:pt idx="40">Japanese encephalitis virus disease</cx:pt>
          <cx:pt idx="41">Leishmaniasis, unspecified</cx:pt>
          <cx:pt idx="42">Oropouche virus disease</cx:pt>
          <cx:pt idx="43">Tularaemia, unspecified</cx:pt>
          <cx:pt idx="44">Arenavirus disease, unspecified</cx:pt>
          <cx:pt idx="45">Viral pneumonia</cx:pt>
          <cx:pt idx="46">Bacterial foodborne intoxications, unspecified</cx:pt>
          <cx:pt idx="47">Arthropod-borne viral fever, virus unspecified</cx:pt>
          <cx:pt idx="48">Foodborne staphylococcal intoxication</cx:pt>
          <cx:pt idx="49">O'nyong-nyong mosquito-borne viral fever</cx:pt>
          <cx:pt idx="50">Human immunodeficiency virus disease without mention of associated disease or condition, clinical stage unspecified</cx:pt>
          <cx:pt idx="51">Haemorrhagic fever with renal syndrome</cx:pt>
          <cx:pt idx="52">Venezuelan equine fever</cx:pt>
          <cx:pt idx="53">Other specified viral diseases</cx:pt>
          <cx:pt idx="54">St. Louis encephalitis virus infection</cx:pt>
          <cx:pt idx="55">Creutzfeldt-Jakob disease, unspecified</cx:pt>
          <cx:pt idx="56">Tuberculosis of the respiratory system</cx:pt>
          <cx:pt idx="57">Pseudomonas aeruginosa</cx:pt>
          <cx:pt idx="58">Dracunculiasis</cx:pt>
          <cx:pt idx="59">Gonococcal infection, unspecified</cx:pt>
          <cx:pt idx="60">Enteroviral vesicular stomatitis</cx:pt>
          <cx:pt idx="61">Coccidioidomycosis, unspecified</cx:pt>
          <cx:pt idx="62">Mosquito-borne viral encephalitis, unspecified</cx:pt>
          <cx:pt idx="63">Epidemic louse-borne typhus fever due to Rickettsia prowazekii</cx:pt>
          <cx:pt idx="64">Rabies, unspecified</cx:pt>
          <cx:pt idx="65">Whooping cough due to Bordetella pertussis</cx:pt>
          <cx:pt idx="66">Crimean-Congo haemorrhagic fever</cx:pt>
          <cx:pt idx="67">Coronavirus infection, unspecified site</cx:pt>
          <cx:pt idx="68">Sepsis without septic shock</cx:pt>
          <cx:pt idx="69">Bubonic plague</cx:pt>
          <cx:pt idx="70">Grand Total</cx:pt>
        </cx:lvl>
      </cx:strDim>
      <cx:numDim type="val">
        <cx:f>'Disease Type'!$B$4:$B$74</cx:f>
        <cx:lvl ptCount="71" formatCode="General">
          <cx:pt idx="0">665</cx:pt>
          <cx:pt idx="1">409</cx:pt>
          <cx:pt idx="2">167</cx:pt>
          <cx:pt idx="3">112</cx:pt>
          <cx:pt idx="4">104</cx:pt>
          <cx:pt idx="5">95</cx:pt>
          <cx:pt idx="6">83</cx:pt>
          <cx:pt idx="7">67</cx:pt>
          <cx:pt idx="8">50</cx:pt>
          <cx:pt idx="9">49</cx:pt>
          <cx:pt idx="10">44</cx:pt>
          <cx:pt idx="11">37</cx:pt>
          <cx:pt idx="12">33</cx:pt>
          <cx:pt idx="13">32</cx:pt>
          <cx:pt idx="14">29</cx:pt>
          <cx:pt idx="15">21</cx:pt>
          <cx:pt idx="16">18</cx:pt>
          <cx:pt idx="17">16</cx:pt>
          <cx:pt idx="18">15</cx:pt>
          <cx:pt idx="19">13</cx:pt>
          <cx:pt idx="20">12</cx:pt>
          <cx:pt idx="21">11</cx:pt>
          <cx:pt idx="22">10</cx:pt>
          <cx:pt idx="23">9</cx:pt>
          <cx:pt idx="24">9</cx:pt>
          <cx:pt idx="25">8</cx:pt>
          <cx:pt idx="26">8</cx:pt>
          <cx:pt idx="27">7</cx:pt>
          <cx:pt idx="28">7</cx:pt>
          <cx:pt idx="29">7</cx:pt>
          <cx:pt idx="30">7</cx:pt>
          <cx:pt idx="31">6</cx:pt>
          <cx:pt idx="32">5</cx:pt>
          <cx:pt idx="33">4</cx:pt>
          <cx:pt idx="34">4</cx:pt>
          <cx:pt idx="35">4</cx:pt>
          <cx:pt idx="36">4</cx:pt>
          <cx:pt idx="37">3</cx:pt>
          <cx:pt idx="38">3</cx:pt>
          <cx:pt idx="39">3</cx:pt>
          <cx:pt idx="40">3</cx:pt>
          <cx:pt idx="41">2</cx:pt>
          <cx:pt idx="42">2</cx:pt>
          <cx:pt idx="43">2</cx:pt>
          <cx:pt idx="44">2</cx:pt>
          <cx:pt idx="45">2</cx:pt>
          <cx:pt idx="46">1</cx:pt>
          <cx:pt idx="47">1</cx:pt>
          <cx:pt idx="48">1</cx:pt>
          <cx:pt idx="49">1</cx:pt>
          <cx:pt idx="50">1</cx:pt>
          <cx:pt idx="51">1</cx:pt>
          <cx:pt idx="52">1</cx:pt>
          <cx:pt idx="53">1</cx:pt>
          <cx:pt idx="54">1</cx:pt>
          <cx:pt idx="55">1</cx:pt>
          <cx:pt idx="56">1</cx:pt>
          <cx:pt idx="57">1</cx:pt>
          <cx:pt idx="58">1</cx:pt>
          <cx:pt idx="59">1</cx:pt>
          <cx:pt idx="60">1</cx:pt>
          <cx:pt idx="61">1</cx:pt>
          <cx:pt idx="62">1</cx:pt>
          <cx:pt idx="63">1</cx:pt>
          <cx:pt idx="64">1</cx:pt>
          <cx:pt idx="65">1</cx:pt>
          <cx:pt idx="66">1</cx:pt>
          <cx:pt idx="67">1</cx:pt>
          <cx:pt idx="68">1</cx:pt>
          <cx:pt idx="69">1</cx:pt>
          <cx:pt idx="70">2227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Pareto Chart</a:t>
            </a:r>
          </a:p>
        </cx:rich>
      </cx:tx>
    </cx:title>
    <cx:plotArea>
      <cx:plotAreaRegion>
        <cx:series layoutId="clusteredColumn" uniqueId="{88C818C4-0C3F-4B6D-8FAC-489ED400927A}">
          <cx:tx>
            <cx:txData>
              <cx:f>'Disease Type'!$B$3</cx:f>
              <cx:v>Count of Disease</cx:v>
            </cx:txData>
          </cx:tx>
          <cx:dataId val="0"/>
          <cx:layoutPr>
            <cx:aggregation/>
          </cx:layoutPr>
          <cx:axisId val="1"/>
        </cx:series>
        <cx:series layoutId="paretoLine" ownerIdx="0" uniqueId="{77B3BB61-C069-40E0-8450-137D3B2906B3}">
          <cx:axisId val="2"/>
        </cx:series>
      </cx:plotAreaRegion>
      <cx:axis id="0">
        <cx:catScaling gapWidth="0"/>
        <cx:tickLabels/>
      </cx:axis>
      <cx:axis id="1">
        <cx:valScaling/>
        <cx:majorGridlines/>
        <cx:tickLabels/>
      </cx:axis>
      <cx:axis id="2">
        <cx:valScaling max="1" min="0"/>
        <cx:units unit="percentage"/>
        <cx:tickLabels/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6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900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228600" y="2497680"/>
            <a:ext cx="50670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28600" y="2497680"/>
            <a:ext cx="50670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28600" y="2497680"/>
            <a:ext cx="50670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28600" y="2497680"/>
            <a:ext cx="50670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s://bit.ly/3A1uf1Q" TargetMode="Externa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47480" y="119880"/>
            <a:ext cx="8248680" cy="1711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7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4" name="Google Shape;11;p2"/>
          <p:cNvPicPr/>
          <p:nvPr/>
        </p:nvPicPr>
        <p:blipFill>
          <a:blip r:embed="rId3"/>
          <a:srcRect l="5173" t="9109" r="5173" b="11167"/>
          <a:stretch/>
        </p:blipFill>
        <p:spPr>
          <a:xfrm rot="10800000" flipH="1">
            <a:off x="1436400" y="2063880"/>
            <a:ext cx="6271200" cy="5576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89;p19"/>
          <p:cNvPicPr/>
          <p:nvPr/>
        </p:nvPicPr>
        <p:blipFill>
          <a:blip r:embed="rId3"/>
          <a:srcRect l="11466" t="6409" r="7827" b="14928"/>
          <a:stretch/>
        </p:blipFill>
        <p:spPr>
          <a:xfrm>
            <a:off x="-1824120" y="-1041840"/>
            <a:ext cx="2606760" cy="2540520"/>
          </a:xfrm>
          <a:prstGeom prst="rect">
            <a:avLst/>
          </a:prstGeom>
          <a:ln w="0">
            <a:noFill/>
          </a:ln>
        </p:spPr>
      </p:pic>
      <p:pic>
        <p:nvPicPr>
          <p:cNvPr id="32" name="Google Shape;90;p19"/>
          <p:cNvPicPr/>
          <p:nvPr/>
        </p:nvPicPr>
        <p:blipFill>
          <a:blip r:embed="rId4"/>
          <a:srcRect l="7524" t="8764" r="15679" b="20370"/>
          <a:stretch/>
        </p:blipFill>
        <p:spPr>
          <a:xfrm rot="5400000">
            <a:off x="7843680" y="2858760"/>
            <a:ext cx="3949200" cy="364464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20000" y="369000"/>
            <a:ext cx="7703640" cy="764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4" name="PlaceHolder 2"/>
          <p:cNvSpPr>
            <a:spLocks noGrp="1"/>
          </p:cNvSpPr>
          <p:nvPr>
            <p:ph type="title"/>
          </p:nvPr>
        </p:nvSpPr>
        <p:spPr>
          <a:xfrm>
            <a:off x="6582960" y="3389400"/>
            <a:ext cx="865440" cy="48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5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2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title"/>
          </p:nvPr>
        </p:nvSpPr>
        <p:spPr>
          <a:xfrm>
            <a:off x="6582960" y="1498680"/>
            <a:ext cx="865440" cy="482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5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2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title"/>
          </p:nvPr>
        </p:nvSpPr>
        <p:spPr>
          <a:xfrm>
            <a:off x="4140000" y="1499040"/>
            <a:ext cx="864000" cy="48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5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2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title"/>
          </p:nvPr>
        </p:nvSpPr>
        <p:spPr>
          <a:xfrm>
            <a:off x="4138920" y="3389400"/>
            <a:ext cx="865440" cy="48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5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2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title"/>
          </p:nvPr>
        </p:nvSpPr>
        <p:spPr>
          <a:xfrm>
            <a:off x="1695240" y="1498680"/>
            <a:ext cx="865440" cy="482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5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2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title"/>
          </p:nvPr>
        </p:nvSpPr>
        <p:spPr>
          <a:xfrm>
            <a:off x="1695240" y="3389400"/>
            <a:ext cx="865440" cy="48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5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25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28600" y="755640"/>
            <a:ext cx="5295600" cy="1011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3619440" y="2608560"/>
            <a:ext cx="5295600" cy="1011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2" name="Google Shape;109;p20"/>
          <p:cNvPicPr/>
          <p:nvPr/>
        </p:nvPicPr>
        <p:blipFill>
          <a:blip r:embed="rId3"/>
          <a:srcRect l="7745" r="10102" b="14505"/>
          <a:stretch/>
        </p:blipFill>
        <p:spPr>
          <a:xfrm rot="15087000">
            <a:off x="5385240" y="-4081680"/>
            <a:ext cx="6132240" cy="6382080"/>
          </a:xfrm>
          <a:prstGeom prst="rect">
            <a:avLst/>
          </a:prstGeom>
          <a:ln w="0">
            <a:noFill/>
          </a:ln>
        </p:spPr>
      </p:pic>
      <p:pic>
        <p:nvPicPr>
          <p:cNvPr id="43" name="Google Shape;110;p20"/>
          <p:cNvPicPr/>
          <p:nvPr/>
        </p:nvPicPr>
        <p:blipFill>
          <a:blip r:embed="rId3"/>
          <a:srcRect l="7745" r="10102" b="14505"/>
          <a:stretch/>
        </p:blipFill>
        <p:spPr>
          <a:xfrm rot="3667800" flipH="1">
            <a:off x="-3454560" y="2648880"/>
            <a:ext cx="6132240" cy="63820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13;p3"/>
          <p:cNvPicPr/>
          <p:nvPr/>
        </p:nvPicPr>
        <p:blipFill>
          <a:blip r:embed="rId3"/>
          <a:srcRect l="8735" t="13760" r="9849" b="21413"/>
          <a:stretch/>
        </p:blipFill>
        <p:spPr>
          <a:xfrm rot="14139600">
            <a:off x="5523120" y="2601720"/>
            <a:ext cx="5340600" cy="425196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228600" y="901440"/>
            <a:ext cx="5837040" cy="336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6655320" y="228600"/>
            <a:ext cx="2259720" cy="1829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10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10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112;p21"/>
          <p:cNvPicPr/>
          <p:nvPr/>
        </p:nvPicPr>
        <p:blipFill>
          <a:blip r:embed="rId3"/>
          <a:stretch/>
        </p:blipFill>
        <p:spPr>
          <a:xfrm rot="5400000">
            <a:off x="1677960" y="-3491640"/>
            <a:ext cx="5988960" cy="598896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28600" y="2497680"/>
            <a:ext cx="5067000" cy="1058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0" name="Google Shape;115;p21"/>
          <p:cNvSpPr/>
          <p:nvPr/>
        </p:nvSpPr>
        <p:spPr>
          <a:xfrm>
            <a:off x="4457880" y="3773880"/>
            <a:ext cx="4457520" cy="55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chemeClr val="dk1"/>
                </a:solidFill>
                <a:latin typeface="SUSE"/>
                <a:ea typeface="SUSE"/>
              </a:rPr>
              <a:t>CREDITS:</a:t>
            </a:r>
            <a:r>
              <a:rPr lang="en" sz="1200" b="0" strike="noStrike" spc="-1">
                <a:solidFill>
                  <a:schemeClr val="dk1"/>
                </a:solidFill>
                <a:latin typeface="SUSE"/>
                <a:ea typeface="SUSE"/>
              </a:rPr>
              <a:t> This presentation template was created by </a:t>
            </a:r>
            <a:r>
              <a:rPr lang="en" sz="1200" b="1" u="sng" strike="noStrike" spc="-1">
                <a:solidFill>
                  <a:schemeClr val="dk1"/>
                </a:solidFill>
                <a:uFillTx/>
                <a:latin typeface="SUSE"/>
                <a:ea typeface="SUSE"/>
                <a:hlinkClick r:id="rId4"/>
              </a:rPr>
              <a:t>Slidesgo</a:t>
            </a:r>
            <a:r>
              <a:rPr lang="en" sz="1200" b="0" strike="noStrike" spc="-1">
                <a:solidFill>
                  <a:schemeClr val="dk1"/>
                </a:solidFill>
                <a:latin typeface="SUSE"/>
                <a:ea typeface="SUSE"/>
              </a:rPr>
              <a:t>, and includes icons, infographics &amp; images by </a:t>
            </a:r>
            <a:r>
              <a:rPr lang="en" sz="1200" b="1" u="sng" strike="noStrike" spc="-1">
                <a:solidFill>
                  <a:schemeClr val="dk1"/>
                </a:solidFill>
                <a:uFillTx/>
                <a:latin typeface="SUSE"/>
                <a:ea typeface="SUSE"/>
                <a:hlinkClick r:id="rId5"/>
              </a:rPr>
              <a:t>Freepik</a:t>
            </a:r>
            <a:r>
              <a:rPr lang="en" sz="1200" b="0" strike="noStrike" spc="-1">
                <a:solidFill>
                  <a:schemeClr val="dk1"/>
                </a:solidFill>
                <a:latin typeface="SUSE"/>
                <a:ea typeface="SUSE"/>
              </a:rPr>
              <a:t> </a:t>
            </a:r>
            <a:endParaRPr lang="en-US" sz="12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117;p22"/>
          <p:cNvPicPr/>
          <p:nvPr/>
        </p:nvPicPr>
        <p:blipFill>
          <a:blip r:embed="rId3"/>
          <a:srcRect l="7524" t="8764" r="15679" b="20370"/>
          <a:stretch/>
        </p:blipFill>
        <p:spPr>
          <a:xfrm rot="624600">
            <a:off x="1408680" y="1672560"/>
            <a:ext cx="5970240" cy="55094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119;p23"/>
          <p:cNvPicPr/>
          <p:nvPr/>
        </p:nvPicPr>
        <p:blipFill>
          <a:blip r:embed="rId3"/>
          <a:srcRect l="5173" t="9109" r="5173" b="11167"/>
          <a:stretch/>
        </p:blipFill>
        <p:spPr>
          <a:xfrm rot="7936800" flipH="1">
            <a:off x="-2223000" y="-1316880"/>
            <a:ext cx="4421520" cy="39315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0000" y="369000"/>
            <a:ext cx="7703640" cy="748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20000" y="1228680"/>
            <a:ext cx="7703640" cy="353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pic>
        <p:nvPicPr>
          <p:cNvPr id="56" name="Google Shape;20;p4"/>
          <p:cNvPicPr/>
          <p:nvPr/>
        </p:nvPicPr>
        <p:blipFill>
          <a:blip r:embed="rId3"/>
          <a:srcRect l="10768" t="5893" r="10039" b="16860"/>
          <a:stretch/>
        </p:blipFill>
        <p:spPr>
          <a:xfrm>
            <a:off x="7620120" y="-1945800"/>
            <a:ext cx="4072680" cy="397260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762440" y="3581280"/>
            <a:ext cx="4152600" cy="1333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60" name="Google Shape;27;p5"/>
          <p:cNvPicPr/>
          <p:nvPr/>
        </p:nvPicPr>
        <p:blipFill>
          <a:blip r:embed="rId3"/>
          <a:srcRect l="7745" r="10102" b="14505"/>
          <a:stretch/>
        </p:blipFill>
        <p:spPr>
          <a:xfrm flipH="1">
            <a:off x="4991400" y="-2104920"/>
            <a:ext cx="5041440" cy="52466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688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body"/>
          </p:nvPr>
        </p:nvSpPr>
        <p:spPr>
          <a:xfrm>
            <a:off x="1549440" y="1266120"/>
            <a:ext cx="7365600" cy="1794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67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688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339280" y="367704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6" name="Google Shape;47;p11"/>
          <p:cNvPicPr/>
          <p:nvPr/>
        </p:nvPicPr>
        <p:blipFill>
          <a:blip r:embed="rId3"/>
          <a:stretch/>
        </p:blipFill>
        <p:spPr>
          <a:xfrm>
            <a:off x="-2318400" y="-876240"/>
            <a:ext cx="4890960" cy="48909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388160" y="219600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69" name="Google Shape;35;p8"/>
          <p:cNvPicPr/>
          <p:nvPr/>
        </p:nvPicPr>
        <p:blipFill>
          <a:blip r:embed="rId3"/>
          <a:srcRect l="8735" t="13760" r="9849" b="21413"/>
          <a:stretch/>
        </p:blipFill>
        <p:spPr>
          <a:xfrm rot="11000400">
            <a:off x="1662120" y="-2719440"/>
            <a:ext cx="5340600" cy="425196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6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71" name="Google Shape;40;p9"/>
          <p:cNvPicPr/>
          <p:nvPr/>
        </p:nvPicPr>
        <p:blipFill>
          <a:blip r:embed="rId3"/>
          <a:srcRect l="5173" t="9109" r="5173" b="11167"/>
          <a:stretch/>
        </p:blipFill>
        <p:spPr>
          <a:xfrm rot="20947200">
            <a:off x="6195960" y="2542680"/>
            <a:ext cx="4407840" cy="39196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3" name="PlaceHolder 2"/>
          <p:cNvSpPr>
            <a:spLocks noGrp="1"/>
          </p:cNvSpPr>
          <p:nvPr>
            <p:ph type="title"/>
          </p:nvPr>
        </p:nvSpPr>
        <p:spPr>
          <a:xfrm>
            <a:off x="228600" y="3921120"/>
            <a:ext cx="2257200" cy="8125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1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125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128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0;p13"/>
          <p:cNvPicPr/>
          <p:nvPr/>
        </p:nvPicPr>
        <p:blipFill>
          <a:blip r:embed="rId3"/>
          <a:srcRect l="5239" t="4095" b="6673"/>
          <a:stretch/>
        </p:blipFill>
        <p:spPr>
          <a:xfrm rot="410400">
            <a:off x="5213160" y="-1374480"/>
            <a:ext cx="5048640" cy="475416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98160" y="4172400"/>
            <a:ext cx="8135640" cy="74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title"/>
          </p:nvPr>
        </p:nvSpPr>
        <p:spPr>
          <a:xfrm>
            <a:off x="360360" y="2130480"/>
            <a:ext cx="790920" cy="538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title"/>
          </p:nvPr>
        </p:nvSpPr>
        <p:spPr>
          <a:xfrm>
            <a:off x="360360" y="859680"/>
            <a:ext cx="790920" cy="538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361080" y="228600"/>
            <a:ext cx="789120" cy="538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title"/>
          </p:nvPr>
        </p:nvSpPr>
        <p:spPr>
          <a:xfrm>
            <a:off x="360360" y="1500480"/>
            <a:ext cx="790920" cy="538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PlaceHolder 6"/>
          <p:cNvSpPr>
            <a:spLocks noGrp="1"/>
          </p:cNvSpPr>
          <p:nvPr>
            <p:ph type="title"/>
          </p:nvPr>
        </p:nvSpPr>
        <p:spPr>
          <a:xfrm>
            <a:off x="360360" y="2760120"/>
            <a:ext cx="790920" cy="538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4" name="PlaceHolder 7"/>
          <p:cNvSpPr>
            <a:spLocks noGrp="1"/>
          </p:cNvSpPr>
          <p:nvPr>
            <p:ph type="title"/>
          </p:nvPr>
        </p:nvSpPr>
        <p:spPr>
          <a:xfrm>
            <a:off x="360360" y="3390120"/>
            <a:ext cx="790920" cy="538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369000"/>
            <a:ext cx="8195040" cy="748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16" name="Google Shape;67;p14"/>
          <p:cNvPicPr/>
          <p:nvPr/>
        </p:nvPicPr>
        <p:blipFill>
          <a:blip r:embed="rId3"/>
          <a:stretch/>
        </p:blipFill>
        <p:spPr>
          <a:xfrm>
            <a:off x="-2216880" y="1130400"/>
            <a:ext cx="4890960" cy="489096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038480" y="228600"/>
            <a:ext cx="4723920" cy="2238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038480" y="2581560"/>
            <a:ext cx="4723920" cy="2333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360" y="0"/>
            <a:ext cx="391428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pic>
        <p:nvPicPr>
          <p:cNvPr id="21" name="Google Shape;72;p15"/>
          <p:cNvPicPr/>
          <p:nvPr/>
        </p:nvPicPr>
        <p:blipFill>
          <a:blip r:embed="rId3"/>
          <a:stretch/>
        </p:blipFill>
        <p:spPr>
          <a:xfrm rot="13841400">
            <a:off x="7791840" y="3881520"/>
            <a:ext cx="2545200" cy="254520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42680" y="930240"/>
            <a:ext cx="3277440" cy="106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23" name="Google Shape;75;p16"/>
          <p:cNvPicPr/>
          <p:nvPr/>
        </p:nvPicPr>
        <p:blipFill>
          <a:blip r:embed="rId3"/>
          <a:srcRect l="5529" t="9203" r="4420" b="12060"/>
          <a:stretch/>
        </p:blipFill>
        <p:spPr>
          <a:xfrm rot="4337400">
            <a:off x="5739840" y="3767400"/>
            <a:ext cx="4253040" cy="371880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688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25" name="Google Shape;78;p17"/>
          <p:cNvPicPr/>
          <p:nvPr/>
        </p:nvPicPr>
        <p:blipFill>
          <a:blip r:embed="rId3"/>
          <a:srcRect l="5239" t="4095" b="6673"/>
          <a:stretch/>
        </p:blipFill>
        <p:spPr>
          <a:xfrm rot="9847800">
            <a:off x="7184520" y="2922840"/>
            <a:ext cx="3799800" cy="35780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030920" y="369000"/>
            <a:ext cx="81360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5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2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title"/>
          </p:nvPr>
        </p:nvSpPr>
        <p:spPr>
          <a:xfrm>
            <a:off x="720000" y="2832840"/>
            <a:ext cx="813600" cy="57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25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2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title"/>
          </p:nvPr>
        </p:nvSpPr>
        <p:spPr>
          <a:xfrm>
            <a:off x="4030920" y="2832840"/>
            <a:ext cx="81360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5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xx%</a:t>
            </a:r>
            <a:endParaRPr lang="fr-FR" sz="2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title"/>
          </p:nvPr>
        </p:nvSpPr>
        <p:spPr>
          <a:xfrm>
            <a:off x="720000" y="369000"/>
            <a:ext cx="3155040" cy="2081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30" name="Google Shape;87;p18"/>
          <p:cNvPicPr/>
          <p:nvPr/>
        </p:nvPicPr>
        <p:blipFill>
          <a:blip r:embed="rId3"/>
          <a:srcRect l="5173" t="9109" r="5173" b="11167"/>
          <a:stretch/>
        </p:blipFill>
        <p:spPr>
          <a:xfrm rot="16200000">
            <a:off x="7555320" y="473040"/>
            <a:ext cx="4407840" cy="39196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47840" y="123840"/>
            <a:ext cx="8248320" cy="1876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7500" b="1" strike="noStrike" spc="-1" dirty="0">
                <a:solidFill>
                  <a:schemeClr val="dk1"/>
                </a:solidFill>
                <a:latin typeface="Chakra Petch"/>
                <a:ea typeface="Chakra Petch"/>
              </a:rPr>
              <a:t>Global Disease Outbreak Analysis</a:t>
            </a:r>
            <a:endParaRPr lang="fr-FR" sz="75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47840" y="1903647"/>
            <a:ext cx="8248320" cy="42016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 lnSpcReduction="1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chemeClr val="dk1"/>
                </a:solidFill>
                <a:latin typeface="SUSE"/>
                <a:ea typeface="SUSE"/>
              </a:rPr>
              <a:t>Analyzed WHO data using Excel Pivot Tables, Charts &amp; Trendlines</a:t>
            </a:r>
            <a:endParaRPr lang="en-US" sz="1800" b="0" strike="noStrike" spc="-1" dirty="0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23960" y="371520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Introduction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3352680" y="1628640"/>
            <a:ext cx="5562360" cy="3285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 dirty="0">
                <a:solidFill>
                  <a:schemeClr val="dk1"/>
                </a:solidFill>
                <a:latin typeface="SUSE"/>
                <a:ea typeface="SUSE"/>
              </a:rPr>
              <a:t>This presentation will provide an in-depth analysis of the medical data, showcasing key findings, insights, and visual representations.</a:t>
            </a:r>
            <a:endParaRPr lang="en-US" sz="1400" b="0" strike="noStrike" spc="-1" dirty="0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228600" y="3366977"/>
            <a:ext cx="5838480" cy="154774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r>
              <a:rPr lang="en-US" sz="1600" b="0" strike="noStrike" spc="-1" dirty="0">
                <a:solidFill>
                  <a:schemeClr val="dk1"/>
                </a:solidFill>
                <a:latin typeface="SUSE"/>
                <a:ea typeface="SUSE"/>
              </a:rPr>
              <a:t>Analyze WHO’s historical disease outbreak data (1996–2022)</a:t>
            </a:r>
          </a:p>
          <a:p>
            <a:r>
              <a:rPr lang="en-US" sz="1600" b="0" strike="noStrike" spc="-1" dirty="0">
                <a:solidFill>
                  <a:schemeClr val="dk1"/>
                </a:solidFill>
                <a:latin typeface="SUSE"/>
                <a:ea typeface="SUSE"/>
              </a:rPr>
              <a:t>Identify global, regional, and country-level trends</a:t>
            </a:r>
          </a:p>
          <a:p>
            <a:r>
              <a:rPr lang="en-US" sz="1600" b="0" strike="noStrike" spc="-1" dirty="0">
                <a:solidFill>
                  <a:schemeClr val="dk1"/>
                </a:solidFill>
                <a:latin typeface="SUSE"/>
                <a:ea typeface="SUSE"/>
              </a:rPr>
              <a:t>Showcase impact of pandemics (H1N1, COVID-19)</a:t>
            </a:r>
          </a:p>
          <a:p>
            <a:r>
              <a:rPr lang="en-US" sz="1600" b="0" strike="noStrike" spc="-1" dirty="0">
                <a:solidFill>
                  <a:schemeClr val="dk1"/>
                </a:solidFill>
                <a:latin typeface="SUSE"/>
                <a:ea typeface="SUSE"/>
              </a:rPr>
              <a:t>Demonstrate Excel-based data analysis skills</a:t>
            </a:r>
          </a:p>
        </p:txBody>
      </p:sp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228600" y="905040"/>
            <a:ext cx="5838480" cy="1828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6000" b="1" strike="noStrike" spc="-1" dirty="0">
                <a:solidFill>
                  <a:schemeClr val="dk1"/>
                </a:solidFill>
                <a:latin typeface="Chakra Petch"/>
                <a:ea typeface="Chakra Petch"/>
              </a:rPr>
              <a:t>Analysis Overview</a:t>
            </a:r>
            <a:endParaRPr lang="fr-FR" sz="6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6657840" y="228600"/>
            <a:ext cx="2257200" cy="1828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0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01</a:t>
            </a:r>
            <a:endParaRPr lang="fr-FR" sz="10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23960" y="371520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 dirty="0">
                <a:solidFill>
                  <a:schemeClr val="dk1"/>
                </a:solidFill>
                <a:latin typeface="Chakra Petch"/>
                <a:ea typeface="Chakra Petch"/>
              </a:rPr>
              <a:t>Year Wise Trend</a:t>
            </a:r>
            <a:br>
              <a:rPr lang="en" sz="4000" b="1" strike="noStrike" spc="-1" dirty="0">
                <a:solidFill>
                  <a:schemeClr val="dk1"/>
                </a:solidFill>
                <a:latin typeface="Chakra Petch"/>
                <a:ea typeface="Chakra Petch"/>
              </a:rPr>
            </a:b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2509284" y="3976576"/>
            <a:ext cx="6405756" cy="93778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514350" indent="-28575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Spikes in 2009 (H1N1) and 2020–2022 (COVID-19)</a:t>
            </a:r>
          </a:p>
          <a:p>
            <a:pPr marL="514350" indent="-28575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OpenSymbol"/>
              </a:rPr>
              <a:t>Overall increasing trend in outbreaks over 27 years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9424C32-725F-5990-5906-9460557DD3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9156540"/>
              </p:ext>
            </p:extLst>
          </p:nvPr>
        </p:nvGraphicFramePr>
        <p:xfrm>
          <a:off x="2419282" y="1003278"/>
          <a:ext cx="6299416" cy="2796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23960" y="371520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4000" b="1" strike="noStrike" spc="-1" dirty="0">
                <a:solidFill>
                  <a:schemeClr val="dk1"/>
                </a:solidFill>
                <a:latin typeface="Chakra Petch"/>
                <a:ea typeface="Chakra Petch"/>
              </a:rPr>
              <a:t> Continent-Wise Analysis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5691962" y="304800"/>
            <a:ext cx="3223077" cy="935666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0000" lnSpcReduction="20000"/>
          </a:bodyPr>
          <a:lstStyle/>
          <a:p>
            <a:pPr marL="514350" indent="-28575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 dirty="0">
                <a:solidFill>
                  <a:schemeClr val="dk1"/>
                </a:solidFill>
                <a:latin typeface="SUSE"/>
                <a:ea typeface="SUSE"/>
              </a:rPr>
              <a:t>Africa had the highest overall outbreaks (~37%)</a:t>
            </a:r>
          </a:p>
          <a:p>
            <a:pPr marL="514350" indent="-28575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 dirty="0">
                <a:solidFill>
                  <a:schemeClr val="dk1"/>
                </a:solidFill>
                <a:latin typeface="SUSE"/>
                <a:ea typeface="SUSE"/>
              </a:rPr>
              <a:t>Asia and Americas showed strong upward trends</a:t>
            </a:r>
          </a:p>
          <a:p>
            <a:pPr marL="514350" indent="-285750">
              <a:lnSpc>
                <a:spcPct val="100000"/>
              </a:lnSpc>
              <a:tabLst>
                <a:tab pos="0" algn="l"/>
              </a:tabLst>
            </a:pPr>
            <a:r>
              <a:rPr lang="en-US" sz="1400" b="0" strike="noStrike" spc="-1" dirty="0">
                <a:solidFill>
                  <a:schemeClr val="dk1"/>
                </a:solidFill>
                <a:latin typeface="SUSE"/>
                <a:ea typeface="SUSE"/>
              </a:rPr>
              <a:t>COVID-19 caused synchronized spikes worldwide</a:t>
            </a:r>
            <a:endParaRPr lang="en-US" sz="1400" b="0" strike="noStrike" spc="-1" dirty="0">
              <a:solidFill>
                <a:srgbClr val="000000"/>
              </a:solidFill>
              <a:latin typeface="OpenSymbol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12E653B-7141-E171-1E2E-366461DF80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766384"/>
              </p:ext>
            </p:extLst>
          </p:nvPr>
        </p:nvGraphicFramePr>
        <p:xfrm>
          <a:off x="2363352" y="1049079"/>
          <a:ext cx="6199402" cy="396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038480" y="228600"/>
            <a:ext cx="4723920" cy="80267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3500" b="1" strike="noStrike" spc="-1" dirty="0">
                <a:solidFill>
                  <a:schemeClr val="dk1"/>
                </a:solidFill>
                <a:latin typeface="Chakra Petch"/>
                <a:ea typeface="Chakra Petch"/>
              </a:rPr>
              <a:t>Country-Level Trends</a:t>
            </a:r>
            <a:endParaRPr lang="fr-FR" sz="35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038480" y="3884481"/>
            <a:ext cx="4723920" cy="118253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514350" indent="-285750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 dirty="0">
                <a:solidFill>
                  <a:schemeClr val="dk1"/>
                </a:solidFill>
                <a:latin typeface="SUSE"/>
                <a:ea typeface="SUSE"/>
              </a:rPr>
              <a:t>DRC has the highest level of disease outbreak followed by Liberia and Cambodia.</a:t>
            </a:r>
          </a:p>
          <a:p>
            <a:pPr marL="514350" indent="-285750">
              <a:lnSpc>
                <a:spcPct val="100000"/>
              </a:lnSpc>
              <a:tabLst>
                <a:tab pos="0" algn="l"/>
              </a:tabLst>
            </a:pPr>
            <a:r>
              <a:rPr lang="en" sz="1400" spc="-1" dirty="0">
                <a:solidFill>
                  <a:schemeClr val="dk1"/>
                </a:solidFill>
                <a:latin typeface="SUSE"/>
              </a:rPr>
              <a:t>Surprisingly big countries like USA, India, China are not in the top of the list</a:t>
            </a:r>
          </a:p>
        </p:txBody>
      </p:sp>
      <p:pic>
        <p:nvPicPr>
          <p:cNvPr id="102" name="Google Shape;169;p31"/>
          <p:cNvPicPr/>
          <p:nvPr/>
        </p:nvPicPr>
        <p:blipFill>
          <a:blip r:embed="rId2"/>
          <a:srcRect l="5779" t="1178" r="3530" b="9447"/>
          <a:stretch/>
        </p:blipFill>
        <p:spPr>
          <a:xfrm flipH="1">
            <a:off x="360" y="0"/>
            <a:ext cx="3914280" cy="51433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3CF2312-505E-C9D5-0C25-91534DC688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2691674"/>
              </p:ext>
            </p:extLst>
          </p:nvPr>
        </p:nvGraphicFramePr>
        <p:xfrm>
          <a:off x="550159" y="1031278"/>
          <a:ext cx="7840980" cy="2775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23960" y="371520"/>
            <a:ext cx="8191080" cy="75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 dirty="0">
                <a:solidFill>
                  <a:schemeClr val="dk1"/>
                </a:solidFill>
                <a:latin typeface="Chakra Petch"/>
                <a:ea typeface="Chakra Petch"/>
              </a:rPr>
              <a:t>Disease wise Analysis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D552A848-173B-4B82-C211-0F5D3D3D4C3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68855817"/>
                  </p:ext>
                </p:extLst>
              </p:nvPr>
            </p:nvGraphicFramePr>
            <p:xfrm>
              <a:off x="2288770" y="834301"/>
              <a:ext cx="6626270" cy="393767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D552A848-173B-4B82-C211-0F5D3D3D4C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8770" y="834301"/>
                <a:ext cx="6626270" cy="393767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038480" y="228600"/>
            <a:ext cx="4723920" cy="2238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1" strike="noStrike" spc="-1" dirty="0">
                <a:solidFill>
                  <a:schemeClr val="dk1"/>
                </a:solidFill>
                <a:latin typeface="Chakra Petch"/>
                <a:ea typeface="Chakra Petch"/>
              </a:rPr>
              <a:t>Conclusions</a:t>
            </a:r>
            <a:endParaRPr lang="fr-FR" sz="35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038480" y="2581200"/>
            <a:ext cx="4723920" cy="2333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514350" indent="-285750"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chemeClr val="dk1"/>
                </a:solidFill>
                <a:latin typeface="SUSE"/>
                <a:ea typeface="SUSE"/>
              </a:rPr>
              <a:t>Global outbreaks are rising — data-driven policy is key</a:t>
            </a:r>
          </a:p>
          <a:p>
            <a:pPr marL="514350" indent="-285750"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chemeClr val="dk1"/>
                </a:solidFill>
                <a:latin typeface="SUSE"/>
                <a:ea typeface="SUSE"/>
              </a:rPr>
              <a:t>Project helped me improve:</a:t>
            </a:r>
          </a:p>
          <a:p>
            <a:pPr marL="971550" lvl="1" indent="-285750"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 dirty="0">
                <a:solidFill>
                  <a:schemeClr val="dk1"/>
                </a:solidFill>
                <a:latin typeface="SUSE"/>
                <a:ea typeface="SUSE"/>
              </a:rPr>
              <a:t>Trend detection</a:t>
            </a:r>
          </a:p>
          <a:p>
            <a:pPr marL="971550" lvl="1" indent="-285750"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 dirty="0">
                <a:solidFill>
                  <a:schemeClr val="dk1"/>
                </a:solidFill>
                <a:latin typeface="SUSE"/>
                <a:ea typeface="SUSE"/>
              </a:rPr>
              <a:t>Data storytelling</a:t>
            </a:r>
          </a:p>
          <a:p>
            <a:pPr marL="971550" lvl="1" indent="-285750"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 dirty="0">
                <a:solidFill>
                  <a:schemeClr val="dk1"/>
                </a:solidFill>
                <a:latin typeface="SUSE"/>
                <a:ea typeface="SUSE"/>
              </a:rPr>
              <a:t>Excel dashboarding</a:t>
            </a:r>
            <a:endParaRPr lang="fr-FR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Google Shape;169;p31"/>
          <p:cNvPicPr/>
          <p:nvPr/>
        </p:nvPicPr>
        <p:blipFill>
          <a:blip r:embed="rId2"/>
          <a:srcRect l="5779" t="1178" r="3530" b="9447"/>
          <a:stretch/>
        </p:blipFill>
        <p:spPr>
          <a:xfrm flipH="1">
            <a:off x="360" y="0"/>
            <a:ext cx="391428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28600" y="2495520"/>
            <a:ext cx="5067000" cy="1056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b="1" strike="noStrike" spc="-1">
                <a:solidFill>
                  <a:schemeClr val="dk1"/>
                </a:solidFill>
                <a:latin typeface="Chakra Petch"/>
                <a:ea typeface="Chakra Petch"/>
              </a:rPr>
              <a:t>Thank you!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228600" y="3552840"/>
            <a:ext cx="4086000" cy="1361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1" strike="noStrike" spc="-1">
                <a:solidFill>
                  <a:schemeClr val="dk1"/>
                </a:solidFill>
                <a:latin typeface="SUSE"/>
                <a:ea typeface="SUSE"/>
              </a:rPr>
              <a:t>Do you have any questions?</a:t>
            </a:r>
            <a:endParaRPr lang="en-US" sz="16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AI Tools by Slidesgo">
  <a:themeElements>
    <a:clrScheme name="Simple Light">
      <a:dk1>
        <a:srgbClr val="1C1917"/>
      </a:dk1>
      <a:lt1>
        <a:srgbClr val="FFFFFF"/>
      </a:lt1>
      <a:dk2>
        <a:srgbClr val="FCD115"/>
      </a:dk2>
      <a:lt2>
        <a:srgbClr val="EB6C11"/>
      </a:lt2>
      <a:accent1>
        <a:srgbClr val="F024D7"/>
      </a:accent1>
      <a:accent2>
        <a:srgbClr val="9111BD"/>
      </a:accent2>
      <a:accent3>
        <a:srgbClr val="67FAFA"/>
      </a:accent3>
      <a:accent4>
        <a:srgbClr val="FFFFFF"/>
      </a:accent4>
      <a:accent5>
        <a:srgbClr val="FFFFFF"/>
      </a:accent5>
      <a:accent6>
        <a:srgbClr val="FFFFFF"/>
      </a:accent6>
      <a:hlink>
        <a:srgbClr val="1C191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193</Words>
  <Application>Microsoft Office PowerPoint</Application>
  <PresentationFormat>On-screen Show (16:9)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25</vt:i4>
      </vt:variant>
      <vt:variant>
        <vt:lpstr>Slide Titles</vt:lpstr>
      </vt:variant>
      <vt:variant>
        <vt:i4>9</vt:i4>
      </vt:variant>
    </vt:vector>
  </HeadingPairs>
  <TitlesOfParts>
    <vt:vector size="41" baseType="lpstr">
      <vt:lpstr>Arial</vt:lpstr>
      <vt:lpstr>Calibri</vt:lpstr>
      <vt:lpstr>Chakra Petch</vt:lpstr>
      <vt:lpstr>OpenSymbol</vt:lpstr>
      <vt:lpstr>SUSE</vt:lpstr>
      <vt:lpstr>Symbol</vt:lpstr>
      <vt:lpstr>Wingdings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AI Tools by Slidesgo</vt:lpstr>
      <vt:lpstr>Slidesgo Final Pages</vt:lpstr>
      <vt:lpstr>Slidesgo Final Pages</vt:lpstr>
      <vt:lpstr>Slidesgo Final Pages</vt:lpstr>
      <vt:lpstr>Global Disease Outbreak Analysis</vt:lpstr>
      <vt:lpstr>Introduction</vt:lpstr>
      <vt:lpstr>Analysis Overview</vt:lpstr>
      <vt:lpstr>Year Wise Trend </vt:lpstr>
      <vt:lpstr> Continent-Wise Analysis</vt:lpstr>
      <vt:lpstr>Country-Level Trends</vt:lpstr>
      <vt:lpstr>Disease wise Analysis</vt:lpstr>
      <vt:lpstr>Conclusions</vt:lpstr>
      <vt:lpstr>Thank you!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ASUS</dc:creator>
  <cp:lastModifiedBy>Ashutosh Kumar</cp:lastModifiedBy>
  <cp:revision>1</cp:revision>
  <dcterms:modified xsi:type="dcterms:W3CDTF">2025-06-08T16:51:22Z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2025-06-08T15:18:32Z</dcterms:created>
  <dc:creator>Unknown Creator</dc:creator>
  <dc:description/>
  <dc:language>en-US</dc:language>
  <cp:lastModifiedBy>Unknown Creator</cp:lastModifiedBy>
  <dcterms:modified xsi:type="dcterms:W3CDTF">2025-06-08T15:18:32Z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